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0"/>
  </p:notesMasterIdLst>
  <p:sldIdLst>
    <p:sldId id="258" r:id="rId2"/>
    <p:sldId id="256" r:id="rId3"/>
    <p:sldId id="265" r:id="rId4"/>
    <p:sldId id="264" r:id="rId5"/>
    <p:sldId id="266" r:id="rId6"/>
    <p:sldId id="259" r:id="rId7"/>
    <p:sldId id="260" r:id="rId8"/>
    <p:sldId id="261" r:id="rId9"/>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Calibri Light" panose="020F0302020204030204" pitchFamily="34" charset="0"/>
      <p:regular r:id="rId15"/>
      <p:italic r:id="rId16"/>
    </p:embeddedFont>
    <p:embeddedFont>
      <p:font typeface="Montserrat" pitchFamily="2" charset="77"/>
      <p:regular r:id="rId17"/>
      <p:bold r:id="rId18"/>
      <p:italic r:id="rId19"/>
      <p:boldItalic r:id="rId20"/>
    </p:embeddedFont>
    <p:embeddedFont>
      <p:font typeface="Montserrat Light" pitchFamily="2" charset="77"/>
      <p:regular r:id="rId21"/>
      <p:italic r:id="rId22"/>
    </p:embeddedFont>
    <p:embeddedFont>
      <p:font typeface="Montserrat Medium" pitchFamily="2" charset="77"/>
      <p:regular r:id="rId23"/>
      <p: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BCBC"/>
    <a:srgbClr val="252D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25"/>
    <p:restoredTop sz="82783"/>
  </p:normalViewPr>
  <p:slideViewPr>
    <p:cSldViewPr snapToGrid="0" snapToObjects="1">
      <p:cViewPr varScale="1">
        <p:scale>
          <a:sx n="85" d="100"/>
          <a:sy n="85" d="100"/>
        </p:scale>
        <p:origin x="80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F4C11F-614F-8C41-934D-47BE022E3996}" type="datetimeFigureOut">
              <a:rPr lang="en-US" smtClean="0"/>
              <a:t>9/24/19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8B0AAC-7A6F-CC46-9CED-E0FE52A5B295}" type="slidenum">
              <a:rPr lang="en-US" smtClean="0"/>
              <a:t>‹#›</a:t>
            </a:fld>
            <a:endParaRPr lang="en-US"/>
          </a:p>
        </p:txBody>
      </p:sp>
    </p:spTree>
    <p:extLst>
      <p:ext uri="{BB962C8B-B14F-4D97-AF65-F5344CB8AC3E}">
        <p14:creationId xmlns:p14="http://schemas.microsoft.com/office/powerpoint/2010/main" val="48213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8B0AAC-7A6F-CC46-9CED-E0FE52A5B295}" type="slidenum">
              <a:rPr lang="en-US" smtClean="0"/>
              <a:t>3</a:t>
            </a:fld>
            <a:endParaRPr lang="en-US"/>
          </a:p>
        </p:txBody>
      </p:sp>
    </p:spTree>
    <p:extLst>
      <p:ext uri="{BB962C8B-B14F-4D97-AF65-F5344CB8AC3E}">
        <p14:creationId xmlns:p14="http://schemas.microsoft.com/office/powerpoint/2010/main" val="3975112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If you have patients at any of these 16 sites, you’d be able to access the using what you’ve just seen in the video (illustrate that point).  You can switch between any of these at any time</a:t>
            </a:r>
          </a:p>
          <a:p>
            <a:endParaRPr lang="en-AU" dirty="0"/>
          </a:p>
        </p:txBody>
      </p:sp>
      <p:sp>
        <p:nvSpPr>
          <p:cNvPr id="4" name="Slide Number Placeholder 3"/>
          <p:cNvSpPr>
            <a:spLocks noGrp="1"/>
          </p:cNvSpPr>
          <p:nvPr>
            <p:ph type="sldNum" sz="quarter" idx="5"/>
          </p:nvPr>
        </p:nvSpPr>
        <p:spPr/>
        <p:txBody>
          <a:bodyPr/>
          <a:lstStyle/>
          <a:p>
            <a:fld id="{948B0AAC-7A6F-CC46-9CED-E0FE52A5B295}" type="slidenum">
              <a:rPr lang="en-US" smtClean="0"/>
              <a:t>4</a:t>
            </a:fld>
            <a:endParaRPr lang="en-US"/>
          </a:p>
        </p:txBody>
      </p:sp>
    </p:spTree>
    <p:extLst>
      <p:ext uri="{BB962C8B-B14F-4D97-AF65-F5344CB8AC3E}">
        <p14:creationId xmlns:p14="http://schemas.microsoft.com/office/powerpoint/2010/main" val="3328275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AU" sz="1200" b="1" dirty="0">
                <a:solidFill>
                  <a:schemeClr val="bg1"/>
                </a:solidFill>
                <a:latin typeface="Montserrat Light" pitchFamily="2" charset="77"/>
              </a:rPr>
              <a:t>This approach means that;</a:t>
            </a:r>
          </a:p>
          <a:p>
            <a:pPr>
              <a:lnSpc>
                <a:spcPct val="150000"/>
              </a:lnSpc>
            </a:pPr>
            <a:r>
              <a:rPr lang="en-AU" sz="1200" dirty="0">
                <a:solidFill>
                  <a:schemeClr val="bg1"/>
                </a:solidFill>
                <a:latin typeface="Montserrat Light" pitchFamily="2" charset="77"/>
              </a:rPr>
              <a:t> </a:t>
            </a:r>
          </a:p>
          <a:p>
            <a:pPr>
              <a:lnSpc>
                <a:spcPct val="150000"/>
              </a:lnSpc>
            </a:pPr>
            <a:r>
              <a:rPr lang="en-AU" sz="1200" dirty="0">
                <a:solidFill>
                  <a:schemeClr val="bg1"/>
                </a:solidFill>
                <a:latin typeface="Montserrat Light" pitchFamily="2" charset="77"/>
              </a:rPr>
              <a:t>Functionality is added quickly, tested and made available immediately through app store updates. Meanwhile the key user group are working with us on creating the next pieces of useful functionality. Or connecting in added sources of data or information etc.</a:t>
            </a:r>
            <a:endParaRPr lang="en-AU" sz="1200" u="none" strike="noStrike" dirty="0">
              <a:solidFill>
                <a:schemeClr val="bg1"/>
              </a:solidFill>
              <a:effectLst/>
              <a:latin typeface="Montserrat Light" pitchFamily="2" charset="77"/>
            </a:endParaRPr>
          </a:p>
          <a:p>
            <a:endParaRPr lang="en-US" dirty="0"/>
          </a:p>
          <a:p>
            <a:r>
              <a:rPr lang="en-AU" sz="1200" b="0" i="0" kern="1200" dirty="0">
                <a:solidFill>
                  <a:schemeClr val="tx1"/>
                </a:solidFill>
                <a:effectLst/>
                <a:latin typeface="+mn-lt"/>
                <a:ea typeface="+mn-ea"/>
                <a:cs typeface="+mn-cs"/>
              </a:rPr>
              <a:t>and then we push the new version to the app store or google play store and the clinicians automatically receive the new version, just like any app</a:t>
            </a:r>
            <a:endParaRPr lang="en-US" dirty="0"/>
          </a:p>
        </p:txBody>
      </p:sp>
      <p:sp>
        <p:nvSpPr>
          <p:cNvPr id="4" name="Slide Number Placeholder 3"/>
          <p:cNvSpPr>
            <a:spLocks noGrp="1"/>
          </p:cNvSpPr>
          <p:nvPr>
            <p:ph type="sldNum" sz="quarter" idx="5"/>
          </p:nvPr>
        </p:nvSpPr>
        <p:spPr/>
        <p:txBody>
          <a:bodyPr/>
          <a:lstStyle/>
          <a:p>
            <a:fld id="{948B0AAC-7A6F-CC46-9CED-E0FE52A5B295}" type="slidenum">
              <a:rPr lang="en-US" smtClean="0"/>
              <a:t>5</a:t>
            </a:fld>
            <a:endParaRPr lang="en-US"/>
          </a:p>
        </p:txBody>
      </p:sp>
    </p:spTree>
    <p:extLst>
      <p:ext uri="{BB962C8B-B14F-4D97-AF65-F5344CB8AC3E}">
        <p14:creationId xmlns:p14="http://schemas.microsoft.com/office/powerpoint/2010/main" val="323834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MVP – what you saw in the video is straight out of the box, however, the scope to include internal, real-time patient data from your clinical systems for all patients (not just those with a MHR)  </a:t>
            </a:r>
          </a:p>
        </p:txBody>
      </p:sp>
      <p:sp>
        <p:nvSpPr>
          <p:cNvPr id="4" name="Slide Number Placeholder 3"/>
          <p:cNvSpPr>
            <a:spLocks noGrp="1"/>
          </p:cNvSpPr>
          <p:nvPr>
            <p:ph type="sldNum" sz="quarter" idx="5"/>
          </p:nvPr>
        </p:nvSpPr>
        <p:spPr/>
        <p:txBody>
          <a:bodyPr/>
          <a:lstStyle/>
          <a:p>
            <a:fld id="{948B0AAC-7A6F-CC46-9CED-E0FE52A5B295}" type="slidenum">
              <a:rPr lang="en-US" smtClean="0"/>
              <a:t>6</a:t>
            </a:fld>
            <a:endParaRPr lang="en-US"/>
          </a:p>
        </p:txBody>
      </p:sp>
    </p:spTree>
    <p:extLst>
      <p:ext uri="{BB962C8B-B14F-4D97-AF65-F5344CB8AC3E}">
        <p14:creationId xmlns:p14="http://schemas.microsoft.com/office/powerpoint/2010/main" val="1301078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We’re looking to use design thinking and agile methodologies to work with you to develop a cutting-edge solution that adds immense value to clinicians, healthcare provider organisations, patients and the community.  Developed with your clinicians – export to the other states who are connected to HIPS.  Export opportunity for the 600 hospital sites that have HIPS ( brief note on HIPS) </a:t>
            </a:r>
          </a:p>
          <a:p>
            <a:endParaRPr lang="en-AU" dirty="0"/>
          </a:p>
          <a:p>
            <a:endParaRPr lang="en-US" dirty="0"/>
          </a:p>
        </p:txBody>
      </p:sp>
      <p:sp>
        <p:nvSpPr>
          <p:cNvPr id="4" name="Slide Number Placeholder 3"/>
          <p:cNvSpPr>
            <a:spLocks noGrp="1"/>
          </p:cNvSpPr>
          <p:nvPr>
            <p:ph type="sldNum" sz="quarter" idx="5"/>
          </p:nvPr>
        </p:nvSpPr>
        <p:spPr/>
        <p:txBody>
          <a:bodyPr/>
          <a:lstStyle/>
          <a:p>
            <a:fld id="{948B0AAC-7A6F-CC46-9CED-E0FE52A5B295}" type="slidenum">
              <a:rPr lang="en-US" smtClean="0"/>
              <a:t>7</a:t>
            </a:fld>
            <a:endParaRPr lang="en-US"/>
          </a:p>
        </p:txBody>
      </p:sp>
    </p:spTree>
    <p:extLst>
      <p:ext uri="{BB962C8B-B14F-4D97-AF65-F5344CB8AC3E}">
        <p14:creationId xmlns:p14="http://schemas.microsoft.com/office/powerpoint/2010/main" val="2872499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Seeking engaged clinicians to trial our MVP </a:t>
            </a:r>
          </a:p>
          <a:p>
            <a:r>
              <a:rPr lang="en-AU" dirty="0"/>
              <a:t>For any of the regions that have any of the listed hospitals in their network.  50 clinicians @ a cost of XX</a:t>
            </a:r>
          </a:p>
        </p:txBody>
      </p:sp>
      <p:sp>
        <p:nvSpPr>
          <p:cNvPr id="4" name="Slide Number Placeholder 3"/>
          <p:cNvSpPr>
            <a:spLocks noGrp="1"/>
          </p:cNvSpPr>
          <p:nvPr>
            <p:ph type="sldNum" sz="quarter" idx="5"/>
          </p:nvPr>
        </p:nvSpPr>
        <p:spPr/>
        <p:txBody>
          <a:bodyPr/>
          <a:lstStyle/>
          <a:p>
            <a:fld id="{948B0AAC-7A6F-CC46-9CED-E0FE52A5B295}" type="slidenum">
              <a:rPr lang="en-US" smtClean="0"/>
              <a:t>8</a:t>
            </a:fld>
            <a:endParaRPr lang="en-US"/>
          </a:p>
        </p:txBody>
      </p:sp>
    </p:spTree>
    <p:extLst>
      <p:ext uri="{BB962C8B-B14F-4D97-AF65-F5344CB8AC3E}">
        <p14:creationId xmlns:p14="http://schemas.microsoft.com/office/powerpoint/2010/main" val="58392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42080-0B2D-3147-AA14-CE90C5B5DC3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ECE0184-D02E-C346-A7AD-27B6D967AD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9855345-F490-984D-B9F1-1BF2DA2932DD}"/>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C7D34400-EF65-844C-8B56-34E22BDB12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738E36-E6E3-AC42-B563-213859D3D901}"/>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5177980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EFE9-7257-CA4B-9A23-493525C1A5E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24DF0EB-7886-B14A-9744-6D0FEC568CE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3FB847C-A1F7-874C-91FC-CD70161E088C}"/>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E948E71E-6579-D649-95A0-44F7D2A73D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59748E-E97C-2C4C-ACCF-B574A76269D1}"/>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355593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3583B-2020-C342-83BD-82B116FA3BB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4D55ADB-88C0-164A-AD27-5BF756B658C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08D45C2-1F9D-2D4C-8071-F672FE31EFCE}"/>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955ACCE4-F32C-EB43-BA10-AECCD3B76A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5F1CDF-11C2-C44E-98AF-6087295BCE5F}"/>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1880598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41459-73B0-D640-A13F-68E9FC8F96C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4BBA8E7-C064-E04B-B6E2-50D887D3BC4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5D9B3A-F1E6-1A4D-89AF-846B14452C9A}"/>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EFC4AFDD-F293-5947-9FAB-1D4DDA26D7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DE5201-433B-F244-B938-707920F8DED8}"/>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3902302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E83FB-E6AE-9148-BDA2-55C837E19A6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5121767-7E6B-454A-B625-251569E692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2CE4AAF-5E5C-6C49-BEAD-9449D475C35A}"/>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5FF258EC-E7C2-0A4B-8143-3294D0C60C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5CCAFC-8593-EC44-96F3-9B9E583C8A7E}"/>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1940382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18DB0-C9A3-9446-95E9-A60F7348315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516E64C-7B02-7C45-BDCE-1B5B904DB83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601D0DF-886B-1645-996A-E5946AC52ED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EDAC61B-0EF5-ED47-85C2-4EBD18094A8A}"/>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6" name="Footer Placeholder 5">
            <a:extLst>
              <a:ext uri="{FF2B5EF4-FFF2-40B4-BE49-F238E27FC236}">
                <a16:creationId xmlns:a16="http://schemas.microsoft.com/office/drawing/2014/main" id="{0F18771D-24F2-4947-9B2F-7E1A840F0B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B1DF6-E494-0144-9519-ED1E5254AD05}"/>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2737532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C799D-9E36-9D40-8B0B-637E13DF354A}"/>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B4C9AFB-DC6A-C64E-8396-E7C79D30C0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C64648E-67C0-CE4E-84F3-4F28574CECB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7A8C4B9-FE7F-7247-A0E6-7F6C16D8E0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3364359-4F3F-4347-BB25-F98B6897A4A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1301BD81-1A86-7A4F-B4BB-BAEFE950A37E}"/>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8" name="Footer Placeholder 7">
            <a:extLst>
              <a:ext uri="{FF2B5EF4-FFF2-40B4-BE49-F238E27FC236}">
                <a16:creationId xmlns:a16="http://schemas.microsoft.com/office/drawing/2014/main" id="{133A6D6B-770D-DE4B-B815-098FE9DFE6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7552CB-B1DF-FD4D-AA34-0D9382C113DD}"/>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3685898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3D75A-AE6D-4449-8A81-A64F8DB38A6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F9EA4E9-FC92-974E-B054-5ACB3E4E8584}"/>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4" name="Footer Placeholder 3">
            <a:extLst>
              <a:ext uri="{FF2B5EF4-FFF2-40B4-BE49-F238E27FC236}">
                <a16:creationId xmlns:a16="http://schemas.microsoft.com/office/drawing/2014/main" id="{0F175D8D-7818-E74E-8ABD-82002B84DC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C64F3D-386A-B242-8BB8-C6D884B1C17F}"/>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570555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DA9DD1-8893-A645-AE8C-E5E775B25D3C}"/>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3" name="Footer Placeholder 2">
            <a:extLst>
              <a:ext uri="{FF2B5EF4-FFF2-40B4-BE49-F238E27FC236}">
                <a16:creationId xmlns:a16="http://schemas.microsoft.com/office/drawing/2014/main" id="{1FF8D43C-0135-3541-B2B5-952E829C95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ADD8971-9BA2-9D41-80E0-6FC176DD6DE0}"/>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1287143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A7973-5F1C-B249-80D3-4C5B975EDFB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817D52-CE80-A340-9337-F0F1E76888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3057C5B-598C-1D4F-B6F9-B5FD5D31F7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4ACB7C2-FF84-C349-AB08-6943EB1F3A47}"/>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6" name="Footer Placeholder 5">
            <a:extLst>
              <a:ext uri="{FF2B5EF4-FFF2-40B4-BE49-F238E27FC236}">
                <a16:creationId xmlns:a16="http://schemas.microsoft.com/office/drawing/2014/main" id="{2D9AED79-ACB2-B94E-A972-284F919417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C50752-06A5-A846-A0E4-C5BAE5A22171}"/>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673712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62366-0ADA-D94F-AB9A-14338EEB6C1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F004E2D-A745-6E4E-AC96-D0B03D8952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C03EE7-B237-6D4D-BBC3-51DB3671C9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0878D8C-B737-2F4B-9FFA-4E8AE9DF2592}"/>
              </a:ext>
            </a:extLst>
          </p:cNvPr>
          <p:cNvSpPr>
            <a:spLocks noGrp="1"/>
          </p:cNvSpPr>
          <p:nvPr>
            <p:ph type="dt" sz="half" idx="10"/>
          </p:nvPr>
        </p:nvSpPr>
        <p:spPr/>
        <p:txBody>
          <a:bodyPr/>
          <a:lstStyle/>
          <a:p>
            <a:fld id="{9C624724-3C65-7344-B1AA-CFF2695282EA}" type="datetimeFigureOut">
              <a:rPr lang="en-US" smtClean="0"/>
              <a:t>9/24/19</a:t>
            </a:fld>
            <a:endParaRPr lang="en-US"/>
          </a:p>
        </p:txBody>
      </p:sp>
      <p:sp>
        <p:nvSpPr>
          <p:cNvPr id="6" name="Footer Placeholder 5">
            <a:extLst>
              <a:ext uri="{FF2B5EF4-FFF2-40B4-BE49-F238E27FC236}">
                <a16:creationId xmlns:a16="http://schemas.microsoft.com/office/drawing/2014/main" id="{C1679DC3-3917-1F4A-BE0F-823E7AE8E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D63D83-DD74-A945-B40D-FAD28F9BE80C}"/>
              </a:ext>
            </a:extLst>
          </p:cNvPr>
          <p:cNvSpPr>
            <a:spLocks noGrp="1"/>
          </p:cNvSpPr>
          <p:nvPr>
            <p:ph type="sldNum" sz="quarter" idx="12"/>
          </p:nvPr>
        </p:nvSpPr>
        <p:spPr/>
        <p:txBody>
          <a:bodyPr/>
          <a:lstStyle/>
          <a:p>
            <a:fld id="{DD70B6B6-2725-A54B-A628-3D825FACE19C}" type="slidenum">
              <a:rPr lang="en-US" smtClean="0"/>
              <a:t>‹#›</a:t>
            </a:fld>
            <a:endParaRPr lang="en-US"/>
          </a:p>
        </p:txBody>
      </p:sp>
    </p:spTree>
    <p:extLst>
      <p:ext uri="{BB962C8B-B14F-4D97-AF65-F5344CB8AC3E}">
        <p14:creationId xmlns:p14="http://schemas.microsoft.com/office/powerpoint/2010/main" val="1698376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040A02-7BE1-3944-AF14-7ACE809215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22E862E-C6FD-AF48-8996-8E98F5682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22705BB-129A-EB49-AA09-3E86BC965D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624724-3C65-7344-B1AA-CFF2695282EA}" type="datetimeFigureOut">
              <a:rPr lang="en-US" smtClean="0"/>
              <a:t>9/24/19</a:t>
            </a:fld>
            <a:endParaRPr lang="en-US"/>
          </a:p>
        </p:txBody>
      </p:sp>
      <p:sp>
        <p:nvSpPr>
          <p:cNvPr id="5" name="Footer Placeholder 4">
            <a:extLst>
              <a:ext uri="{FF2B5EF4-FFF2-40B4-BE49-F238E27FC236}">
                <a16:creationId xmlns:a16="http://schemas.microsoft.com/office/drawing/2014/main" id="{0E5B1FC1-3A64-FB4F-B469-3EFFB6D1EA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562143-01CF-8B4F-95B1-516359FDF9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70B6B6-2725-A54B-A628-3D825FACE19C}" type="slidenum">
              <a:rPr lang="en-US" smtClean="0"/>
              <a:t>‹#›</a:t>
            </a:fld>
            <a:endParaRPr lang="en-US"/>
          </a:p>
        </p:txBody>
      </p:sp>
    </p:spTree>
    <p:extLst>
      <p:ext uri="{BB962C8B-B14F-4D97-AF65-F5344CB8AC3E}">
        <p14:creationId xmlns:p14="http://schemas.microsoft.com/office/powerpoint/2010/main" val="2442184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3.png"/><Relationship Id="rId10" Type="http://schemas.openxmlformats.org/officeDocument/2006/relationships/image" Target="../media/image27.png"/><Relationship Id="rId4" Type="http://schemas.openxmlformats.org/officeDocument/2006/relationships/image" Target="../media/image22.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jpe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D76CBE-825D-2947-8FEF-71710C3A3E1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
            <a:ext cx="12192001" cy="4705638"/>
          </a:xfrm>
          <a:prstGeom prst="rect">
            <a:avLst/>
          </a:prstGeom>
        </p:spPr>
      </p:pic>
      <p:pic>
        <p:nvPicPr>
          <p:cNvPr id="5" name="Picture 4">
            <a:extLst>
              <a:ext uri="{FF2B5EF4-FFF2-40B4-BE49-F238E27FC236}">
                <a16:creationId xmlns:a16="http://schemas.microsoft.com/office/drawing/2014/main" id="{DD5B553C-E39A-8647-9843-6FF28322FF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5607" y="1464677"/>
            <a:ext cx="3678450" cy="1178687"/>
          </a:xfrm>
          <a:prstGeom prst="rect">
            <a:avLst/>
          </a:prstGeom>
        </p:spPr>
      </p:pic>
      <p:sp>
        <p:nvSpPr>
          <p:cNvPr id="6" name="TextBox 5">
            <a:extLst>
              <a:ext uri="{FF2B5EF4-FFF2-40B4-BE49-F238E27FC236}">
                <a16:creationId xmlns:a16="http://schemas.microsoft.com/office/drawing/2014/main" id="{6C9D9B97-846F-CB43-ACD1-815BCD3EA71F}"/>
              </a:ext>
            </a:extLst>
          </p:cNvPr>
          <p:cNvSpPr txBox="1"/>
          <p:nvPr/>
        </p:nvSpPr>
        <p:spPr>
          <a:xfrm>
            <a:off x="995607" y="4501808"/>
            <a:ext cx="5584539" cy="1077218"/>
          </a:xfrm>
          <a:prstGeom prst="rect">
            <a:avLst/>
          </a:prstGeom>
          <a:noFill/>
        </p:spPr>
        <p:txBody>
          <a:bodyPr wrap="square" rtlCol="0">
            <a:spAutoFit/>
          </a:bodyPr>
          <a:lstStyle/>
          <a:p>
            <a:r>
              <a:rPr lang="en-US" sz="3200" b="1" dirty="0">
                <a:solidFill>
                  <a:srgbClr val="62BCBC"/>
                </a:solidFill>
                <a:latin typeface="Montserrat" panose="02000505000000020004" pitchFamily="2" charset="77"/>
                <a:cs typeface="Poppins" pitchFamily="2" charset="77"/>
              </a:rPr>
              <a:t>Spend your time </a:t>
            </a:r>
            <a:br>
              <a:rPr lang="en-US" sz="3200" b="1" dirty="0">
                <a:solidFill>
                  <a:srgbClr val="62BCBC"/>
                </a:solidFill>
                <a:latin typeface="Montserrat" panose="02000505000000020004" pitchFamily="2" charset="77"/>
                <a:cs typeface="Poppins" pitchFamily="2" charset="77"/>
              </a:rPr>
            </a:br>
            <a:r>
              <a:rPr lang="en-US" sz="3200" b="1" dirty="0">
                <a:solidFill>
                  <a:srgbClr val="252D3B"/>
                </a:solidFill>
                <a:latin typeface="Montserrat" panose="02000505000000020004" pitchFamily="2" charset="77"/>
                <a:cs typeface="Poppins" pitchFamily="2" charset="77"/>
              </a:rPr>
              <a:t>where it matters most</a:t>
            </a:r>
          </a:p>
        </p:txBody>
      </p:sp>
      <p:sp>
        <p:nvSpPr>
          <p:cNvPr id="7" name="Rectangle 6">
            <a:extLst>
              <a:ext uri="{FF2B5EF4-FFF2-40B4-BE49-F238E27FC236}">
                <a16:creationId xmlns:a16="http://schemas.microsoft.com/office/drawing/2014/main" id="{8B99D142-7E27-1042-BB32-E5ED2F6735F4}"/>
              </a:ext>
            </a:extLst>
          </p:cNvPr>
          <p:cNvSpPr/>
          <p:nvPr/>
        </p:nvSpPr>
        <p:spPr>
          <a:xfrm>
            <a:off x="995607" y="5717381"/>
            <a:ext cx="6096000" cy="307777"/>
          </a:xfrm>
          <a:prstGeom prst="rect">
            <a:avLst/>
          </a:prstGeom>
        </p:spPr>
        <p:txBody>
          <a:bodyPr>
            <a:noAutofit/>
          </a:bodyPr>
          <a:lstStyle/>
          <a:p>
            <a:r>
              <a:rPr lang="en-AU" sz="1400" b="0" i="0" dirty="0">
                <a:solidFill>
                  <a:schemeClr val="bg1">
                    <a:lumMod val="75000"/>
                  </a:schemeClr>
                </a:solidFill>
                <a:effectLst/>
                <a:latin typeface="Montserrat" panose="02000505000000020004" pitchFamily="2" charset="77"/>
              </a:rPr>
              <a:t>Access patient information quickly, easily and when you need it.</a:t>
            </a:r>
            <a:endParaRPr lang="en-US" sz="1400" dirty="0">
              <a:solidFill>
                <a:schemeClr val="bg1">
                  <a:lumMod val="75000"/>
                </a:schemeClr>
              </a:solidFill>
            </a:endParaRPr>
          </a:p>
        </p:txBody>
      </p:sp>
      <p:pic>
        <p:nvPicPr>
          <p:cNvPr id="12" name="Picture 11">
            <a:extLst>
              <a:ext uri="{FF2B5EF4-FFF2-40B4-BE49-F238E27FC236}">
                <a16:creationId xmlns:a16="http://schemas.microsoft.com/office/drawing/2014/main" id="{68FE9662-A791-664D-8FD6-C4CB56E9852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772400" y="725777"/>
            <a:ext cx="2917186" cy="5737133"/>
          </a:xfrm>
          <a:prstGeom prst="rect">
            <a:avLst/>
          </a:prstGeom>
        </p:spPr>
      </p:pic>
    </p:spTree>
    <p:extLst>
      <p:ext uri="{BB962C8B-B14F-4D97-AF65-F5344CB8AC3E}">
        <p14:creationId xmlns:p14="http://schemas.microsoft.com/office/powerpoint/2010/main" val="1105936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electronics&#10;&#10;Description automatically generated">
            <a:extLst>
              <a:ext uri="{FF2B5EF4-FFF2-40B4-BE49-F238E27FC236}">
                <a16:creationId xmlns:a16="http://schemas.microsoft.com/office/drawing/2014/main" id="{10A6AF41-2882-0B46-878C-8892DD672ED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80772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 picture containing person, indoor&#10;&#10;Description automatically generated">
            <a:extLst>
              <a:ext uri="{FF2B5EF4-FFF2-40B4-BE49-F238E27FC236}">
                <a16:creationId xmlns:a16="http://schemas.microsoft.com/office/drawing/2014/main" id="{8DC97676-73FA-A548-8417-7F9967280D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8"/>
          <a:stretch/>
        </p:blipFill>
        <p:spPr>
          <a:xfrm>
            <a:off x="-5153" y="0"/>
            <a:ext cx="12191980" cy="6858000"/>
          </a:xfrm>
          <a:prstGeom prst="rect">
            <a:avLst/>
          </a:prstGeom>
        </p:spPr>
      </p:pic>
      <p:sp>
        <p:nvSpPr>
          <p:cNvPr id="14" name="Rectangle 13">
            <a:extLst>
              <a:ext uri="{FF2B5EF4-FFF2-40B4-BE49-F238E27FC236}">
                <a16:creationId xmlns:a16="http://schemas.microsoft.com/office/drawing/2014/main" id="{1F588259-0650-FD44-9F8C-DD543DB96DB6}"/>
              </a:ext>
            </a:extLst>
          </p:cNvPr>
          <p:cNvSpPr/>
          <p:nvPr/>
        </p:nvSpPr>
        <p:spPr>
          <a:xfrm>
            <a:off x="5173" y="0"/>
            <a:ext cx="12197153" cy="6858000"/>
          </a:xfrm>
          <a:prstGeom prst="rect">
            <a:avLst/>
          </a:prstGeom>
          <a:solidFill>
            <a:srgbClr val="252D3B">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D4B0DDF-7CD8-7C48-983C-ECE398BB6D6D}"/>
              </a:ext>
            </a:extLst>
          </p:cNvPr>
          <p:cNvSpPr/>
          <p:nvPr/>
        </p:nvSpPr>
        <p:spPr>
          <a:xfrm>
            <a:off x="0" y="1612130"/>
            <a:ext cx="12186827" cy="5022343"/>
          </a:xfrm>
          <a:prstGeom prst="rect">
            <a:avLst/>
          </a:prstGeom>
          <a:solidFill>
            <a:srgbClr val="252D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15D9DA7-1BEB-0A4B-A1AD-7A46E1BE27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8353" y="454435"/>
            <a:ext cx="2141889" cy="686327"/>
          </a:xfrm>
          <a:prstGeom prst="rect">
            <a:avLst/>
          </a:prstGeom>
        </p:spPr>
      </p:pic>
      <p:sp>
        <p:nvSpPr>
          <p:cNvPr id="18" name="Oval 17">
            <a:extLst>
              <a:ext uri="{FF2B5EF4-FFF2-40B4-BE49-F238E27FC236}">
                <a16:creationId xmlns:a16="http://schemas.microsoft.com/office/drawing/2014/main" id="{E21A3721-F05C-AE4F-BD53-1FF04A4D8687}"/>
              </a:ext>
            </a:extLst>
          </p:cNvPr>
          <p:cNvSpPr/>
          <p:nvPr/>
        </p:nvSpPr>
        <p:spPr>
          <a:xfrm>
            <a:off x="8648537" y="2308798"/>
            <a:ext cx="809491" cy="80949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D19CE0A8-D462-B042-96FD-F1A94A53008B}"/>
              </a:ext>
            </a:extLst>
          </p:cNvPr>
          <p:cNvPicPr>
            <a:picLocks noChangeAspect="1"/>
          </p:cNvPicPr>
          <p:nvPr/>
        </p:nvPicPr>
        <p:blipFill>
          <a:blip r:embed="rId5"/>
          <a:srcRect/>
          <a:stretch/>
        </p:blipFill>
        <p:spPr>
          <a:xfrm>
            <a:off x="8577831" y="2213299"/>
            <a:ext cx="950903" cy="887508"/>
          </a:xfrm>
          <a:prstGeom prst="rect">
            <a:avLst/>
          </a:prstGeom>
        </p:spPr>
      </p:pic>
      <p:sp>
        <p:nvSpPr>
          <p:cNvPr id="31" name="TextBox 30">
            <a:extLst>
              <a:ext uri="{FF2B5EF4-FFF2-40B4-BE49-F238E27FC236}">
                <a16:creationId xmlns:a16="http://schemas.microsoft.com/office/drawing/2014/main" id="{0D7EE5EA-D0AB-5146-B627-F85FBC2BE796}"/>
              </a:ext>
            </a:extLst>
          </p:cNvPr>
          <p:cNvSpPr txBox="1"/>
          <p:nvPr/>
        </p:nvSpPr>
        <p:spPr>
          <a:xfrm>
            <a:off x="6471014" y="3614680"/>
            <a:ext cx="5164535" cy="830997"/>
          </a:xfrm>
          <a:prstGeom prst="rect">
            <a:avLst/>
          </a:prstGeom>
          <a:noFill/>
        </p:spPr>
        <p:txBody>
          <a:bodyPr wrap="square" rtlCol="0">
            <a:spAutoFit/>
          </a:bodyPr>
          <a:lstStyle/>
          <a:p>
            <a:pPr algn="ctr"/>
            <a:r>
              <a:rPr lang="en-US" sz="1200" i="1" dirty="0">
                <a:solidFill>
                  <a:schemeClr val="bg1"/>
                </a:solidFill>
                <a:latin typeface="Montserrat" panose="02000505000000020004" pitchFamily="2" charset="77"/>
              </a:rPr>
              <a:t>With </a:t>
            </a:r>
            <a:r>
              <a:rPr lang="en-US" sz="1200" b="1" i="1" dirty="0" err="1">
                <a:solidFill>
                  <a:schemeClr val="bg1"/>
                </a:solidFill>
                <a:latin typeface="Montserrat" panose="02000505000000020004" pitchFamily="2" charset="77"/>
              </a:rPr>
              <a:t>Healthi</a:t>
            </a:r>
            <a:r>
              <a:rPr lang="en-US" sz="1200" b="1" i="1" dirty="0">
                <a:solidFill>
                  <a:schemeClr val="bg1"/>
                </a:solidFill>
                <a:latin typeface="Montserrat" panose="02000505000000020004" pitchFamily="2" charset="77"/>
              </a:rPr>
              <a:t> for Hospitals </a:t>
            </a:r>
            <a:r>
              <a:rPr lang="en-US" sz="1200" i="1" dirty="0">
                <a:solidFill>
                  <a:schemeClr val="bg1"/>
                </a:solidFill>
                <a:latin typeface="Montserrat" panose="02000505000000020004" pitchFamily="2" charset="77"/>
              </a:rPr>
              <a:t>you too can have access </a:t>
            </a:r>
            <a:br>
              <a:rPr lang="en-US" sz="1200" i="1" dirty="0">
                <a:solidFill>
                  <a:schemeClr val="bg1"/>
                </a:solidFill>
                <a:latin typeface="Montserrat" panose="02000505000000020004" pitchFamily="2" charset="77"/>
              </a:rPr>
            </a:br>
            <a:r>
              <a:rPr lang="en-US" sz="1200" i="1" dirty="0">
                <a:solidFill>
                  <a:schemeClr val="bg1"/>
                </a:solidFill>
                <a:latin typeface="Montserrat" panose="02000505000000020004" pitchFamily="2" charset="77"/>
              </a:rPr>
              <a:t>to all of this information</a:t>
            </a:r>
          </a:p>
          <a:p>
            <a:pPr algn="ctr"/>
            <a:endParaRPr lang="en-US" sz="1200" dirty="0">
              <a:solidFill>
                <a:srgbClr val="252D3B"/>
              </a:solidFill>
              <a:latin typeface="Montserrat" panose="02000505000000020004" pitchFamily="2" charset="77"/>
            </a:endParaRPr>
          </a:p>
          <a:p>
            <a:pPr algn="ctr"/>
            <a:r>
              <a:rPr lang="en-US" sz="1200" dirty="0">
                <a:solidFill>
                  <a:schemeClr val="bg1"/>
                </a:solidFill>
                <a:latin typeface="Montserrat" panose="02000505000000020004" pitchFamily="2" charset="77"/>
              </a:rPr>
              <a:t>PLUS:</a:t>
            </a:r>
          </a:p>
        </p:txBody>
      </p:sp>
      <p:sp>
        <p:nvSpPr>
          <p:cNvPr id="40" name="Rectangle 39">
            <a:extLst>
              <a:ext uri="{FF2B5EF4-FFF2-40B4-BE49-F238E27FC236}">
                <a16:creationId xmlns:a16="http://schemas.microsoft.com/office/drawing/2014/main" id="{04E65AE1-F698-1147-B3CD-F0E6ADC8EE48}"/>
              </a:ext>
            </a:extLst>
          </p:cNvPr>
          <p:cNvSpPr/>
          <p:nvPr/>
        </p:nvSpPr>
        <p:spPr>
          <a:xfrm>
            <a:off x="196731" y="1769395"/>
            <a:ext cx="11788212" cy="4693628"/>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93B7EF6-2DDC-9143-883E-DE76B15379D3}"/>
              </a:ext>
            </a:extLst>
          </p:cNvPr>
          <p:cNvSpPr/>
          <p:nvPr/>
        </p:nvSpPr>
        <p:spPr>
          <a:xfrm>
            <a:off x="8244390" y="1612130"/>
            <a:ext cx="1617785" cy="258478"/>
          </a:xfrm>
          <a:prstGeom prst="rect">
            <a:avLst/>
          </a:prstGeom>
          <a:solidFill>
            <a:srgbClr val="62BCBC"/>
          </a:solidFill>
          <a:ln>
            <a:solidFill>
              <a:srgbClr val="62B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A50F0BB-0455-1D43-B548-844D0B17CE4B}"/>
              </a:ext>
            </a:extLst>
          </p:cNvPr>
          <p:cNvSpPr/>
          <p:nvPr/>
        </p:nvSpPr>
        <p:spPr>
          <a:xfrm>
            <a:off x="8467705" y="1624717"/>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CLINICIANS</a:t>
            </a:r>
          </a:p>
        </p:txBody>
      </p:sp>
      <p:grpSp>
        <p:nvGrpSpPr>
          <p:cNvPr id="8" name="Group 7">
            <a:extLst>
              <a:ext uri="{FF2B5EF4-FFF2-40B4-BE49-F238E27FC236}">
                <a16:creationId xmlns:a16="http://schemas.microsoft.com/office/drawing/2014/main" id="{51346183-DF6C-3B45-8BA0-3748572EDC93}"/>
              </a:ext>
            </a:extLst>
          </p:cNvPr>
          <p:cNvGrpSpPr/>
          <p:nvPr/>
        </p:nvGrpSpPr>
        <p:grpSpPr>
          <a:xfrm>
            <a:off x="7366230" y="4905174"/>
            <a:ext cx="3374104" cy="910336"/>
            <a:chOff x="7507066" y="5125307"/>
            <a:chExt cx="3374104" cy="910336"/>
          </a:xfrm>
        </p:grpSpPr>
        <p:sp>
          <p:nvSpPr>
            <p:cNvPr id="32" name="Rectangle 31">
              <a:extLst>
                <a:ext uri="{FF2B5EF4-FFF2-40B4-BE49-F238E27FC236}">
                  <a16:creationId xmlns:a16="http://schemas.microsoft.com/office/drawing/2014/main" id="{F60B4B32-3F89-5745-8D4D-12508B1262BF}"/>
                </a:ext>
              </a:extLst>
            </p:cNvPr>
            <p:cNvSpPr/>
            <p:nvPr/>
          </p:nvSpPr>
          <p:spPr>
            <a:xfrm>
              <a:off x="7507066" y="5791869"/>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Manage Patient</a:t>
              </a:r>
              <a:br>
                <a:rPr lang="en-US" sz="1100" spc="110" dirty="0">
                  <a:solidFill>
                    <a:schemeClr val="bg1"/>
                  </a:solidFill>
                  <a:latin typeface="Montserrat" panose="02000505000000020004" pitchFamily="2" charset="77"/>
                </a:rPr>
              </a:br>
              <a:r>
                <a:rPr lang="en-US" sz="1100" spc="110" dirty="0">
                  <a:solidFill>
                    <a:schemeClr val="bg1"/>
                  </a:solidFill>
                  <a:latin typeface="Montserrat" panose="02000505000000020004" pitchFamily="2" charset="77"/>
                </a:rPr>
                <a:t> List</a:t>
              </a:r>
            </a:p>
          </p:txBody>
        </p:sp>
        <p:sp>
          <p:nvSpPr>
            <p:cNvPr id="33" name="Rectangle 32">
              <a:extLst>
                <a:ext uri="{FF2B5EF4-FFF2-40B4-BE49-F238E27FC236}">
                  <a16:creationId xmlns:a16="http://schemas.microsoft.com/office/drawing/2014/main" id="{5D4E8D49-D9BB-E743-909B-D7A8F3035433}"/>
                </a:ext>
              </a:extLst>
            </p:cNvPr>
            <p:cNvSpPr/>
            <p:nvPr/>
          </p:nvSpPr>
          <p:spPr>
            <a:xfrm>
              <a:off x="9710016" y="5797816"/>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Receive </a:t>
              </a:r>
              <a:br>
                <a:rPr lang="en-US" sz="1100" spc="110" dirty="0">
                  <a:solidFill>
                    <a:schemeClr val="bg1"/>
                  </a:solidFill>
                  <a:latin typeface="Montserrat" panose="02000505000000020004" pitchFamily="2" charset="77"/>
                </a:rPr>
              </a:br>
              <a:r>
                <a:rPr lang="en-US" sz="1100" spc="110" dirty="0">
                  <a:solidFill>
                    <a:schemeClr val="bg1"/>
                  </a:solidFill>
                  <a:latin typeface="Montserrat" panose="02000505000000020004" pitchFamily="2" charset="77"/>
                </a:rPr>
                <a:t>Notifications</a:t>
              </a:r>
            </a:p>
          </p:txBody>
        </p:sp>
        <p:pic>
          <p:nvPicPr>
            <p:cNvPr id="36" name="Picture 35" descr="A picture containing clock&#10;&#10;Description automatically generated">
              <a:extLst>
                <a:ext uri="{FF2B5EF4-FFF2-40B4-BE49-F238E27FC236}">
                  <a16:creationId xmlns:a16="http://schemas.microsoft.com/office/drawing/2014/main" id="{44720FD1-C3A1-A143-8F5D-C6ABDEF8CF0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27848" y="5125307"/>
              <a:ext cx="287056" cy="521920"/>
            </a:xfrm>
            <a:prstGeom prst="rect">
              <a:avLst/>
            </a:prstGeom>
          </p:spPr>
        </p:pic>
        <p:pic>
          <p:nvPicPr>
            <p:cNvPr id="38" name="Picture 37" descr="A close up of a sign&#10;&#10;Description automatically generated">
              <a:extLst>
                <a:ext uri="{FF2B5EF4-FFF2-40B4-BE49-F238E27FC236}">
                  <a16:creationId xmlns:a16="http://schemas.microsoft.com/office/drawing/2014/main" id="{2CEDD1F9-C241-0C49-A654-B7C3F4DB16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03886" y="5130050"/>
              <a:ext cx="383414" cy="554941"/>
            </a:xfrm>
            <a:prstGeom prst="rect">
              <a:avLst/>
            </a:prstGeom>
          </p:spPr>
        </p:pic>
        <p:sp>
          <p:nvSpPr>
            <p:cNvPr id="48" name="Oval 47">
              <a:extLst>
                <a:ext uri="{FF2B5EF4-FFF2-40B4-BE49-F238E27FC236}">
                  <a16:creationId xmlns:a16="http://schemas.microsoft.com/office/drawing/2014/main" id="{BAC4D7DF-6411-4546-B1F7-70F61287A9A9}"/>
                </a:ext>
              </a:extLst>
            </p:cNvPr>
            <p:cNvSpPr/>
            <p:nvPr/>
          </p:nvSpPr>
          <p:spPr>
            <a:xfrm>
              <a:off x="7856028" y="5213304"/>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ACFC9822-38A6-EA41-9240-C936E3D0176A}"/>
                </a:ext>
              </a:extLst>
            </p:cNvPr>
            <p:cNvSpPr/>
            <p:nvPr/>
          </p:nvSpPr>
          <p:spPr>
            <a:xfrm>
              <a:off x="10075270" y="5213304"/>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E6D9FC81-5901-C446-8F48-42AAE19D6CA0}"/>
              </a:ext>
            </a:extLst>
          </p:cNvPr>
          <p:cNvGrpSpPr/>
          <p:nvPr/>
        </p:nvGrpSpPr>
        <p:grpSpPr>
          <a:xfrm>
            <a:off x="903721" y="1615296"/>
            <a:ext cx="4487851" cy="4192405"/>
            <a:chOff x="745977" y="1835429"/>
            <a:chExt cx="4487851" cy="4192405"/>
          </a:xfrm>
        </p:grpSpPr>
        <p:sp>
          <p:nvSpPr>
            <p:cNvPr id="17" name="Oval 16">
              <a:extLst>
                <a:ext uri="{FF2B5EF4-FFF2-40B4-BE49-F238E27FC236}">
                  <a16:creationId xmlns:a16="http://schemas.microsoft.com/office/drawing/2014/main" id="{8F613C52-41E9-D24F-93BC-CBE47B05F2B2}"/>
                </a:ext>
              </a:extLst>
            </p:cNvPr>
            <p:cNvSpPr/>
            <p:nvPr/>
          </p:nvSpPr>
          <p:spPr>
            <a:xfrm>
              <a:off x="2638076" y="2528931"/>
              <a:ext cx="809491" cy="80949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3B7FCA1-02AA-4C4F-8FDA-0E9F17C41ED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84668" y="2575523"/>
              <a:ext cx="716306" cy="716306"/>
            </a:xfrm>
            <a:prstGeom prst="rect">
              <a:avLst/>
            </a:prstGeom>
          </p:spPr>
        </p:pic>
        <p:sp>
          <p:nvSpPr>
            <p:cNvPr id="19" name="Rectangle 18">
              <a:extLst>
                <a:ext uri="{FF2B5EF4-FFF2-40B4-BE49-F238E27FC236}">
                  <a16:creationId xmlns:a16="http://schemas.microsoft.com/office/drawing/2014/main" id="{DBCF53EF-93AE-1D4A-921D-AECB30D13900}"/>
                </a:ext>
              </a:extLst>
            </p:cNvPr>
            <p:cNvSpPr/>
            <p:nvPr/>
          </p:nvSpPr>
          <p:spPr>
            <a:xfrm>
              <a:off x="745977" y="4527030"/>
              <a:ext cx="1171154" cy="482119"/>
            </a:xfrm>
            <a:prstGeom prst="rect">
              <a:avLst/>
            </a:prstGeom>
          </p:spPr>
          <p:txBody>
            <a:bodyPr wrap="none">
              <a:noAutofit/>
            </a:bodyPr>
            <a:lstStyle/>
            <a:p>
              <a:pPr algn="ctr"/>
              <a:r>
                <a:rPr lang="en-US" sz="1100" spc="100" dirty="0" err="1">
                  <a:solidFill>
                    <a:schemeClr val="bg1"/>
                  </a:solidFill>
                  <a:latin typeface="Montserrat" panose="02000505000000020004" pitchFamily="2" charset="77"/>
                </a:rPr>
                <a:t>Immunisation</a:t>
              </a:r>
              <a:r>
                <a:rPr lang="en-US" sz="1100" spc="100" dirty="0">
                  <a:solidFill>
                    <a:schemeClr val="bg1"/>
                  </a:solidFill>
                  <a:latin typeface="Montserrat" panose="02000505000000020004" pitchFamily="2" charset="77"/>
                </a:rPr>
                <a:t> </a:t>
              </a:r>
              <a:br>
                <a:rPr lang="en-US" sz="1100" spc="100" dirty="0">
                  <a:solidFill>
                    <a:schemeClr val="bg1"/>
                  </a:solidFill>
                  <a:latin typeface="Montserrat" panose="02000505000000020004" pitchFamily="2" charset="77"/>
                </a:rPr>
              </a:br>
              <a:r>
                <a:rPr lang="en-US" sz="1100" spc="100" dirty="0">
                  <a:solidFill>
                    <a:schemeClr val="bg1"/>
                  </a:solidFill>
                  <a:latin typeface="Montserrat" panose="02000505000000020004" pitchFamily="2" charset="77"/>
                </a:rPr>
                <a:t>records</a:t>
              </a:r>
            </a:p>
          </p:txBody>
        </p:sp>
        <p:sp>
          <p:nvSpPr>
            <p:cNvPr id="20" name="Rectangle 19">
              <a:extLst>
                <a:ext uri="{FF2B5EF4-FFF2-40B4-BE49-F238E27FC236}">
                  <a16:creationId xmlns:a16="http://schemas.microsoft.com/office/drawing/2014/main" id="{3FB8A0D8-FFC2-9346-B225-490B93616E21}"/>
                </a:ext>
              </a:extLst>
            </p:cNvPr>
            <p:cNvSpPr/>
            <p:nvPr/>
          </p:nvSpPr>
          <p:spPr>
            <a:xfrm>
              <a:off x="2457244" y="4527029"/>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Prescriptions</a:t>
              </a:r>
            </a:p>
          </p:txBody>
        </p:sp>
        <p:sp>
          <p:nvSpPr>
            <p:cNvPr id="21" name="Rectangle 20">
              <a:extLst>
                <a:ext uri="{FF2B5EF4-FFF2-40B4-BE49-F238E27FC236}">
                  <a16:creationId xmlns:a16="http://schemas.microsoft.com/office/drawing/2014/main" id="{ED6C16B0-59FD-2844-8F8C-0AE3C8BA00E1}"/>
                </a:ext>
              </a:extLst>
            </p:cNvPr>
            <p:cNvSpPr/>
            <p:nvPr/>
          </p:nvSpPr>
          <p:spPr>
            <a:xfrm>
              <a:off x="4062674" y="4527028"/>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Allergies</a:t>
              </a:r>
            </a:p>
          </p:txBody>
        </p:sp>
        <p:sp>
          <p:nvSpPr>
            <p:cNvPr id="22" name="Rectangle 21">
              <a:extLst>
                <a:ext uri="{FF2B5EF4-FFF2-40B4-BE49-F238E27FC236}">
                  <a16:creationId xmlns:a16="http://schemas.microsoft.com/office/drawing/2014/main" id="{CC8445EF-F612-2E4F-BC43-D5AF6CBC9F5C}"/>
                </a:ext>
              </a:extLst>
            </p:cNvPr>
            <p:cNvSpPr/>
            <p:nvPr/>
          </p:nvSpPr>
          <p:spPr>
            <a:xfrm>
              <a:off x="745977" y="5790007"/>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Organ Donor </a:t>
              </a:r>
              <a:br>
                <a:rPr lang="en-US" sz="1100" spc="110" dirty="0">
                  <a:solidFill>
                    <a:schemeClr val="bg1"/>
                  </a:solidFill>
                  <a:latin typeface="Montserrat" panose="02000505000000020004" pitchFamily="2" charset="77"/>
                </a:rPr>
              </a:br>
              <a:r>
                <a:rPr lang="en-US" sz="1100" spc="110" dirty="0">
                  <a:solidFill>
                    <a:schemeClr val="bg1"/>
                  </a:solidFill>
                  <a:latin typeface="Montserrat" panose="02000505000000020004" pitchFamily="2" charset="77"/>
                </a:rPr>
                <a:t>Status</a:t>
              </a:r>
            </a:p>
          </p:txBody>
        </p:sp>
        <p:sp>
          <p:nvSpPr>
            <p:cNvPr id="23" name="Rectangle 22">
              <a:extLst>
                <a:ext uri="{FF2B5EF4-FFF2-40B4-BE49-F238E27FC236}">
                  <a16:creationId xmlns:a16="http://schemas.microsoft.com/office/drawing/2014/main" id="{F39913C5-226A-3842-B07D-8E6E46CDE870}"/>
                </a:ext>
              </a:extLst>
            </p:cNvPr>
            <p:cNvSpPr/>
            <p:nvPr/>
          </p:nvSpPr>
          <p:spPr>
            <a:xfrm>
              <a:off x="2457244" y="5790007"/>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Pathology</a:t>
              </a:r>
            </a:p>
          </p:txBody>
        </p:sp>
        <p:sp>
          <p:nvSpPr>
            <p:cNvPr id="24" name="Rectangle 23">
              <a:extLst>
                <a:ext uri="{FF2B5EF4-FFF2-40B4-BE49-F238E27FC236}">
                  <a16:creationId xmlns:a16="http://schemas.microsoft.com/office/drawing/2014/main" id="{6FAE0E31-7B58-614A-9E30-B78E54BFA9DB}"/>
                </a:ext>
              </a:extLst>
            </p:cNvPr>
            <p:cNvSpPr/>
            <p:nvPr/>
          </p:nvSpPr>
          <p:spPr>
            <a:xfrm>
              <a:off x="4062674" y="5790007"/>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Healthcare </a:t>
              </a:r>
              <a:br>
                <a:rPr lang="en-US" sz="1100" spc="110" dirty="0">
                  <a:solidFill>
                    <a:schemeClr val="bg1"/>
                  </a:solidFill>
                  <a:latin typeface="Montserrat" panose="02000505000000020004" pitchFamily="2" charset="77"/>
                </a:rPr>
              </a:br>
              <a:r>
                <a:rPr lang="en-US" sz="1100" spc="110" dirty="0">
                  <a:solidFill>
                    <a:schemeClr val="bg1"/>
                  </a:solidFill>
                  <a:latin typeface="Montserrat" panose="02000505000000020004" pitchFamily="2" charset="77"/>
                </a:rPr>
                <a:t>docs/Summaries</a:t>
              </a:r>
            </a:p>
          </p:txBody>
        </p:sp>
        <p:pic>
          <p:nvPicPr>
            <p:cNvPr id="25" name="Picture 24">
              <a:extLst>
                <a:ext uri="{FF2B5EF4-FFF2-40B4-BE49-F238E27FC236}">
                  <a16:creationId xmlns:a16="http://schemas.microsoft.com/office/drawing/2014/main" id="{49165E49-6FF0-DD48-97B6-32BA37D962B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38095" y="5194958"/>
              <a:ext cx="409452" cy="452103"/>
            </a:xfrm>
            <a:prstGeom prst="rect">
              <a:avLst/>
            </a:prstGeom>
          </p:spPr>
        </p:pic>
        <p:pic>
          <p:nvPicPr>
            <p:cNvPr id="26" name="Picture 25" descr="A picture containing object&#10;&#10;Description automatically generated">
              <a:extLst>
                <a:ext uri="{FF2B5EF4-FFF2-40B4-BE49-F238E27FC236}">
                  <a16:creationId xmlns:a16="http://schemas.microsoft.com/office/drawing/2014/main" id="{2C003032-AA09-1343-8835-A3A36F83791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18298" y="5208405"/>
              <a:ext cx="426512" cy="383861"/>
            </a:xfrm>
            <a:prstGeom prst="rect">
              <a:avLst/>
            </a:prstGeom>
          </p:spPr>
        </p:pic>
        <p:pic>
          <p:nvPicPr>
            <p:cNvPr id="27" name="Picture 26">
              <a:extLst>
                <a:ext uri="{FF2B5EF4-FFF2-40B4-BE49-F238E27FC236}">
                  <a16:creationId xmlns:a16="http://schemas.microsoft.com/office/drawing/2014/main" id="{7315B761-B914-0444-AF71-8FDA104EDE4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23950" y="3977359"/>
              <a:ext cx="443572" cy="443572"/>
            </a:xfrm>
            <a:prstGeom prst="rect">
              <a:avLst/>
            </a:prstGeom>
          </p:spPr>
        </p:pic>
        <p:pic>
          <p:nvPicPr>
            <p:cNvPr id="28" name="Picture 27" descr="A picture containing vector graphics&#10;&#10;Description automatically generated">
              <a:extLst>
                <a:ext uri="{FF2B5EF4-FFF2-40B4-BE49-F238E27FC236}">
                  <a16:creationId xmlns:a16="http://schemas.microsoft.com/office/drawing/2014/main" id="{27335B13-0ECA-5F4D-8878-32ED826DFAF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454611" y="4000024"/>
              <a:ext cx="417982" cy="417982"/>
            </a:xfrm>
            <a:prstGeom prst="rect">
              <a:avLst/>
            </a:prstGeom>
          </p:spPr>
        </p:pic>
        <p:pic>
          <p:nvPicPr>
            <p:cNvPr id="29" name="Picture 28">
              <a:extLst>
                <a:ext uri="{FF2B5EF4-FFF2-40B4-BE49-F238E27FC236}">
                  <a16:creationId xmlns:a16="http://schemas.microsoft.com/office/drawing/2014/main" id="{8A73BCD5-C79C-2D4F-86A2-28EC86BD8E4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855156" y="3919601"/>
              <a:ext cx="375331" cy="494754"/>
            </a:xfrm>
            <a:prstGeom prst="rect">
              <a:avLst/>
            </a:prstGeom>
          </p:spPr>
        </p:pic>
        <p:pic>
          <p:nvPicPr>
            <p:cNvPr id="30" name="Picture 29" descr="A picture containing object&#10;&#10;Description automatically generated">
              <a:extLst>
                <a:ext uri="{FF2B5EF4-FFF2-40B4-BE49-F238E27FC236}">
                  <a16:creationId xmlns:a16="http://schemas.microsoft.com/office/drawing/2014/main" id="{C556E805-593B-AD48-B904-76CF89FFC395}"/>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452055" y="5208405"/>
              <a:ext cx="392391" cy="392391"/>
            </a:xfrm>
            <a:prstGeom prst="rect">
              <a:avLst/>
            </a:prstGeom>
          </p:spPr>
        </p:pic>
        <p:sp>
          <p:nvSpPr>
            <p:cNvPr id="42" name="Oval 41">
              <a:extLst>
                <a:ext uri="{FF2B5EF4-FFF2-40B4-BE49-F238E27FC236}">
                  <a16:creationId xmlns:a16="http://schemas.microsoft.com/office/drawing/2014/main" id="{A54DE6BA-555A-EA4B-BC19-26694A91FA55}"/>
                </a:ext>
              </a:extLst>
            </p:cNvPr>
            <p:cNvSpPr/>
            <p:nvPr/>
          </p:nvSpPr>
          <p:spPr>
            <a:xfrm>
              <a:off x="1209817" y="4039563"/>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218FD55-3FE8-D34F-A372-DA1112739AAF}"/>
                </a:ext>
              </a:extLst>
            </p:cNvPr>
            <p:cNvSpPr/>
            <p:nvPr/>
          </p:nvSpPr>
          <p:spPr>
            <a:xfrm>
              <a:off x="2759535" y="4005399"/>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70324FA2-FAF1-DD40-96D7-8B54FC28FFAB}"/>
                </a:ext>
              </a:extLst>
            </p:cNvPr>
            <p:cNvSpPr/>
            <p:nvPr/>
          </p:nvSpPr>
          <p:spPr>
            <a:xfrm>
              <a:off x="4404684" y="4005873"/>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B074A1B-A121-7C45-8CB0-247DF9CF94B1}"/>
                </a:ext>
              </a:extLst>
            </p:cNvPr>
            <p:cNvSpPr/>
            <p:nvPr/>
          </p:nvSpPr>
          <p:spPr>
            <a:xfrm>
              <a:off x="1206812" y="5192965"/>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084D8BA-71AD-1941-AE13-206B80DE81F8}"/>
                </a:ext>
              </a:extLst>
            </p:cNvPr>
            <p:cNvSpPr/>
            <p:nvPr/>
          </p:nvSpPr>
          <p:spPr>
            <a:xfrm>
              <a:off x="2815686" y="5213304"/>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85A47C05-5CBA-C344-BAE7-75D4CACFBD20}"/>
                </a:ext>
              </a:extLst>
            </p:cNvPr>
            <p:cNvSpPr/>
            <p:nvPr/>
          </p:nvSpPr>
          <p:spPr>
            <a:xfrm>
              <a:off x="4404684" y="5206589"/>
              <a:ext cx="387492" cy="387492"/>
            </a:xfrm>
            <a:prstGeom prst="ellipse">
              <a:avLst/>
            </a:prstGeom>
            <a:solidFill>
              <a:srgbClr val="62BCBC">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8CD5CC3-BC9C-6849-8E2C-941C5233EC7C}"/>
                </a:ext>
              </a:extLst>
            </p:cNvPr>
            <p:cNvSpPr/>
            <p:nvPr/>
          </p:nvSpPr>
          <p:spPr>
            <a:xfrm>
              <a:off x="2227384" y="1835429"/>
              <a:ext cx="1617785" cy="258478"/>
            </a:xfrm>
            <a:prstGeom prst="rect">
              <a:avLst/>
            </a:prstGeom>
            <a:solidFill>
              <a:srgbClr val="62BCBC"/>
            </a:solidFill>
            <a:ln>
              <a:solidFill>
                <a:srgbClr val="62BC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CF11718-A608-524A-9ADF-689EFF182D9F}"/>
                </a:ext>
              </a:extLst>
            </p:cNvPr>
            <p:cNvSpPr/>
            <p:nvPr/>
          </p:nvSpPr>
          <p:spPr>
            <a:xfrm>
              <a:off x="2457244" y="1848016"/>
              <a:ext cx="1171154" cy="237827"/>
            </a:xfrm>
            <a:prstGeom prst="rect">
              <a:avLst/>
            </a:prstGeom>
          </p:spPr>
          <p:txBody>
            <a:bodyPr wrap="none">
              <a:noAutofit/>
            </a:bodyPr>
            <a:lstStyle/>
            <a:p>
              <a:pPr algn="ctr"/>
              <a:r>
                <a:rPr lang="en-US" sz="1100" spc="110" dirty="0">
                  <a:solidFill>
                    <a:schemeClr val="bg1"/>
                  </a:solidFill>
                  <a:latin typeface="Montserrat" panose="02000505000000020004" pitchFamily="2" charset="77"/>
                </a:rPr>
                <a:t>CONSUMERS</a:t>
              </a:r>
            </a:p>
          </p:txBody>
        </p:sp>
      </p:grpSp>
      <p:sp>
        <p:nvSpPr>
          <p:cNvPr id="5" name="Rectangle 4">
            <a:extLst>
              <a:ext uri="{FF2B5EF4-FFF2-40B4-BE49-F238E27FC236}">
                <a16:creationId xmlns:a16="http://schemas.microsoft.com/office/drawing/2014/main" id="{566EC54B-A24A-8D4D-B474-D0CAE9624ED5}"/>
              </a:ext>
            </a:extLst>
          </p:cNvPr>
          <p:cNvSpPr/>
          <p:nvPr/>
        </p:nvSpPr>
        <p:spPr>
          <a:xfrm>
            <a:off x="199293" y="1769395"/>
            <a:ext cx="5896707" cy="4693628"/>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3F163A96-456A-5149-8952-CE4A54DA5BAF}"/>
              </a:ext>
            </a:extLst>
          </p:cNvPr>
          <p:cNvSpPr/>
          <p:nvPr/>
        </p:nvSpPr>
        <p:spPr>
          <a:xfrm rot="5400000">
            <a:off x="5906650" y="4197364"/>
            <a:ext cx="540113" cy="171738"/>
          </a:xfrm>
          <a:prstGeom prst="triangle">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060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indoor&#10;&#10;Description automatically generated">
            <a:extLst>
              <a:ext uri="{FF2B5EF4-FFF2-40B4-BE49-F238E27FC236}">
                <a16:creationId xmlns:a16="http://schemas.microsoft.com/office/drawing/2014/main" id="{035D8931-2421-8D47-B4DB-779628C77A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0"/>
            <a:ext cx="12191980" cy="6858010"/>
          </a:xfrm>
          <a:prstGeom prst="rect">
            <a:avLst/>
          </a:prstGeom>
        </p:spPr>
      </p:pic>
      <p:sp>
        <p:nvSpPr>
          <p:cNvPr id="2" name="Rectangle 1">
            <a:extLst>
              <a:ext uri="{FF2B5EF4-FFF2-40B4-BE49-F238E27FC236}">
                <a16:creationId xmlns:a16="http://schemas.microsoft.com/office/drawing/2014/main" id="{F788A4E7-02B2-7E45-810A-887566C1974C}"/>
              </a:ext>
            </a:extLst>
          </p:cNvPr>
          <p:cNvSpPr/>
          <p:nvPr/>
        </p:nvSpPr>
        <p:spPr>
          <a:xfrm>
            <a:off x="0" y="-4454"/>
            <a:ext cx="12191980" cy="6858000"/>
          </a:xfrm>
          <a:prstGeom prst="rect">
            <a:avLst/>
          </a:prstGeom>
          <a:solidFill>
            <a:srgbClr val="252D3B">
              <a:alpha val="94000"/>
            </a:srgbClr>
          </a:solidFill>
          <a:ln>
            <a:solidFill>
              <a:srgbClr val="252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D5D5B80-4C22-3742-A22F-1D7DD4D56B0F}"/>
              </a:ext>
            </a:extLst>
          </p:cNvPr>
          <p:cNvSpPr/>
          <p:nvPr/>
        </p:nvSpPr>
        <p:spPr>
          <a:xfrm>
            <a:off x="0" y="6849102"/>
            <a:ext cx="12212712" cy="45719"/>
          </a:xfrm>
          <a:prstGeom prst="rect">
            <a:avLst/>
          </a:prstGeom>
          <a:solidFill>
            <a:srgbClr val="62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C038745-AEC6-7D43-9F5D-BA8DA1B7B2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291" y="521241"/>
            <a:ext cx="1481375" cy="474678"/>
          </a:xfrm>
          <a:prstGeom prst="rect">
            <a:avLst/>
          </a:prstGeom>
        </p:spPr>
      </p:pic>
      <p:cxnSp>
        <p:nvCxnSpPr>
          <p:cNvPr id="10" name="Straight Connector 9">
            <a:extLst>
              <a:ext uri="{FF2B5EF4-FFF2-40B4-BE49-F238E27FC236}">
                <a16:creationId xmlns:a16="http://schemas.microsoft.com/office/drawing/2014/main" id="{BF75F11B-3DCC-8D4D-8E1A-659C15974779}"/>
              </a:ext>
            </a:extLst>
          </p:cNvPr>
          <p:cNvCxnSpPr/>
          <p:nvPr/>
        </p:nvCxnSpPr>
        <p:spPr>
          <a:xfrm>
            <a:off x="2187616" y="393539"/>
            <a:ext cx="0" cy="6240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C933BB6-694D-4F4B-9172-570DE8262FC3}"/>
              </a:ext>
            </a:extLst>
          </p:cNvPr>
          <p:cNvSpPr txBox="1"/>
          <p:nvPr/>
        </p:nvSpPr>
        <p:spPr>
          <a:xfrm>
            <a:off x="2100774" y="2676952"/>
            <a:ext cx="1198094"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Flinders Medical Centre</a:t>
            </a:r>
          </a:p>
        </p:txBody>
      </p:sp>
      <p:sp>
        <p:nvSpPr>
          <p:cNvPr id="30" name="TextBox 29">
            <a:extLst>
              <a:ext uri="{FF2B5EF4-FFF2-40B4-BE49-F238E27FC236}">
                <a16:creationId xmlns:a16="http://schemas.microsoft.com/office/drawing/2014/main" id="{0468549C-BB76-5246-A315-6649F6E6BD59}"/>
              </a:ext>
            </a:extLst>
          </p:cNvPr>
          <p:cNvSpPr txBox="1"/>
          <p:nvPr/>
        </p:nvSpPr>
        <p:spPr>
          <a:xfrm>
            <a:off x="3411293" y="2680559"/>
            <a:ext cx="1340907"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The Queen Elizabeth Hospital</a:t>
            </a:r>
          </a:p>
        </p:txBody>
      </p:sp>
      <p:sp>
        <p:nvSpPr>
          <p:cNvPr id="31" name="TextBox 30">
            <a:extLst>
              <a:ext uri="{FF2B5EF4-FFF2-40B4-BE49-F238E27FC236}">
                <a16:creationId xmlns:a16="http://schemas.microsoft.com/office/drawing/2014/main" id="{C59C4550-3B74-E441-BC91-58548590CA25}"/>
              </a:ext>
            </a:extLst>
          </p:cNvPr>
          <p:cNvSpPr txBox="1"/>
          <p:nvPr/>
        </p:nvSpPr>
        <p:spPr>
          <a:xfrm>
            <a:off x="4809007" y="2670703"/>
            <a:ext cx="1325348"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Repatriation General Hospital</a:t>
            </a:r>
          </a:p>
        </p:txBody>
      </p:sp>
      <p:sp>
        <p:nvSpPr>
          <p:cNvPr id="32" name="TextBox 31">
            <a:extLst>
              <a:ext uri="{FF2B5EF4-FFF2-40B4-BE49-F238E27FC236}">
                <a16:creationId xmlns:a16="http://schemas.microsoft.com/office/drawing/2014/main" id="{33A156DA-5BF8-BC45-8414-9BBBF07AB562}"/>
              </a:ext>
            </a:extLst>
          </p:cNvPr>
          <p:cNvSpPr txBox="1"/>
          <p:nvPr/>
        </p:nvSpPr>
        <p:spPr>
          <a:xfrm>
            <a:off x="6146743" y="2680559"/>
            <a:ext cx="1340907"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The Royal Adelaide Hospital</a:t>
            </a:r>
          </a:p>
        </p:txBody>
      </p:sp>
      <p:sp>
        <p:nvSpPr>
          <p:cNvPr id="33" name="TextBox 32">
            <a:extLst>
              <a:ext uri="{FF2B5EF4-FFF2-40B4-BE49-F238E27FC236}">
                <a16:creationId xmlns:a16="http://schemas.microsoft.com/office/drawing/2014/main" id="{7B1D64F3-7800-9D4D-9F9E-E7AC7119F4E1}"/>
              </a:ext>
            </a:extLst>
          </p:cNvPr>
          <p:cNvSpPr txBox="1"/>
          <p:nvPr/>
        </p:nvSpPr>
        <p:spPr>
          <a:xfrm>
            <a:off x="7575454" y="2670703"/>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Gawler </a:t>
            </a:r>
            <a:br>
              <a:rPr lang="en-AU" sz="1000" dirty="0">
                <a:solidFill>
                  <a:schemeClr val="bg1"/>
                </a:solidFill>
                <a:latin typeface="Montserrat" panose="02000505000000020004" pitchFamily="2" charset="77"/>
              </a:rPr>
            </a:br>
            <a:r>
              <a:rPr lang="en-AU" sz="1000" dirty="0">
                <a:solidFill>
                  <a:schemeClr val="bg1"/>
                </a:solidFill>
                <a:latin typeface="Montserrat" panose="02000505000000020004" pitchFamily="2" charset="77"/>
              </a:rPr>
              <a:t>Hospital</a:t>
            </a:r>
          </a:p>
        </p:txBody>
      </p:sp>
      <p:sp>
        <p:nvSpPr>
          <p:cNvPr id="34" name="TextBox 33">
            <a:extLst>
              <a:ext uri="{FF2B5EF4-FFF2-40B4-BE49-F238E27FC236}">
                <a16:creationId xmlns:a16="http://schemas.microsoft.com/office/drawing/2014/main" id="{D1A1A809-FB13-7C49-8F87-0F2BA97BF019}"/>
              </a:ext>
            </a:extLst>
          </p:cNvPr>
          <p:cNvSpPr txBox="1"/>
          <p:nvPr/>
        </p:nvSpPr>
        <p:spPr>
          <a:xfrm>
            <a:off x="8955598" y="2670703"/>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Lyell McEwin Hospital</a:t>
            </a:r>
          </a:p>
        </p:txBody>
      </p:sp>
      <p:sp>
        <p:nvSpPr>
          <p:cNvPr id="35" name="TextBox 34">
            <a:extLst>
              <a:ext uri="{FF2B5EF4-FFF2-40B4-BE49-F238E27FC236}">
                <a16:creationId xmlns:a16="http://schemas.microsoft.com/office/drawing/2014/main" id="{321C728E-D9C7-4D44-AC53-2943C81C8813}"/>
              </a:ext>
            </a:extLst>
          </p:cNvPr>
          <p:cNvSpPr txBox="1"/>
          <p:nvPr/>
        </p:nvSpPr>
        <p:spPr>
          <a:xfrm>
            <a:off x="10278519" y="2670703"/>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Modbury </a:t>
            </a:r>
            <a:br>
              <a:rPr lang="en-AU" sz="1000" dirty="0">
                <a:solidFill>
                  <a:schemeClr val="bg1"/>
                </a:solidFill>
                <a:latin typeface="Montserrat" panose="02000505000000020004" pitchFamily="2" charset="77"/>
              </a:rPr>
            </a:br>
            <a:r>
              <a:rPr lang="en-AU" sz="1000" dirty="0">
                <a:solidFill>
                  <a:schemeClr val="bg1"/>
                </a:solidFill>
                <a:latin typeface="Montserrat" panose="02000505000000020004" pitchFamily="2" charset="77"/>
              </a:rPr>
              <a:t>Hospital</a:t>
            </a:r>
          </a:p>
        </p:txBody>
      </p:sp>
      <p:sp>
        <p:nvSpPr>
          <p:cNvPr id="37" name="TextBox 36">
            <a:extLst>
              <a:ext uri="{FF2B5EF4-FFF2-40B4-BE49-F238E27FC236}">
                <a16:creationId xmlns:a16="http://schemas.microsoft.com/office/drawing/2014/main" id="{38AF20FC-946D-7149-87B9-E29A32C92364}"/>
              </a:ext>
            </a:extLst>
          </p:cNvPr>
          <p:cNvSpPr txBox="1"/>
          <p:nvPr/>
        </p:nvSpPr>
        <p:spPr>
          <a:xfrm>
            <a:off x="2100774" y="4336658"/>
            <a:ext cx="1238873" cy="589520"/>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Riverland Regional Health Services (Berri)</a:t>
            </a:r>
          </a:p>
        </p:txBody>
      </p:sp>
      <p:sp>
        <p:nvSpPr>
          <p:cNvPr id="38" name="TextBox 37">
            <a:extLst>
              <a:ext uri="{FF2B5EF4-FFF2-40B4-BE49-F238E27FC236}">
                <a16:creationId xmlns:a16="http://schemas.microsoft.com/office/drawing/2014/main" id="{6CAF1FF0-664A-4F43-A6A3-57C500102ACD}"/>
              </a:ext>
            </a:extLst>
          </p:cNvPr>
          <p:cNvSpPr txBox="1"/>
          <p:nvPr/>
        </p:nvSpPr>
        <p:spPr>
          <a:xfrm>
            <a:off x="3490042" y="4336658"/>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Mt. Gambier Hospital</a:t>
            </a:r>
          </a:p>
        </p:txBody>
      </p:sp>
      <p:sp>
        <p:nvSpPr>
          <p:cNvPr id="39" name="TextBox 38">
            <a:extLst>
              <a:ext uri="{FF2B5EF4-FFF2-40B4-BE49-F238E27FC236}">
                <a16:creationId xmlns:a16="http://schemas.microsoft.com/office/drawing/2014/main" id="{CEB18850-4045-7247-B32F-FE5631800353}"/>
              </a:ext>
            </a:extLst>
          </p:cNvPr>
          <p:cNvSpPr txBox="1"/>
          <p:nvPr/>
        </p:nvSpPr>
        <p:spPr>
          <a:xfrm>
            <a:off x="4867483" y="4336658"/>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Port Augusta Hospital</a:t>
            </a:r>
          </a:p>
        </p:txBody>
      </p:sp>
      <p:sp>
        <p:nvSpPr>
          <p:cNvPr id="40" name="TextBox 39">
            <a:extLst>
              <a:ext uri="{FF2B5EF4-FFF2-40B4-BE49-F238E27FC236}">
                <a16:creationId xmlns:a16="http://schemas.microsoft.com/office/drawing/2014/main" id="{AFE743DF-CCFD-964C-A9D2-4BC980F29079}"/>
              </a:ext>
            </a:extLst>
          </p:cNvPr>
          <p:cNvSpPr txBox="1"/>
          <p:nvPr/>
        </p:nvSpPr>
        <p:spPr>
          <a:xfrm>
            <a:off x="6197761" y="4336658"/>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Port Lincoln Hospital</a:t>
            </a:r>
          </a:p>
        </p:txBody>
      </p:sp>
      <p:sp>
        <p:nvSpPr>
          <p:cNvPr id="41" name="TextBox 40">
            <a:extLst>
              <a:ext uri="{FF2B5EF4-FFF2-40B4-BE49-F238E27FC236}">
                <a16:creationId xmlns:a16="http://schemas.microsoft.com/office/drawing/2014/main" id="{E869AE74-B76E-7D4E-8834-F16A045D4DAB}"/>
              </a:ext>
            </a:extLst>
          </p:cNvPr>
          <p:cNvSpPr txBox="1"/>
          <p:nvPr/>
        </p:nvSpPr>
        <p:spPr>
          <a:xfrm>
            <a:off x="7594744" y="4336658"/>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Port Pirie </a:t>
            </a:r>
            <a:br>
              <a:rPr lang="en-AU" sz="1000" dirty="0">
                <a:solidFill>
                  <a:schemeClr val="bg1"/>
                </a:solidFill>
                <a:latin typeface="Montserrat" panose="02000505000000020004" pitchFamily="2" charset="77"/>
              </a:rPr>
            </a:br>
            <a:r>
              <a:rPr lang="en-AU" sz="1000" dirty="0">
                <a:solidFill>
                  <a:schemeClr val="bg1"/>
                </a:solidFill>
                <a:latin typeface="Montserrat" panose="02000505000000020004" pitchFamily="2" charset="77"/>
              </a:rPr>
              <a:t>Hospital</a:t>
            </a:r>
          </a:p>
        </p:txBody>
      </p:sp>
      <p:sp>
        <p:nvSpPr>
          <p:cNvPr id="42" name="TextBox 41">
            <a:extLst>
              <a:ext uri="{FF2B5EF4-FFF2-40B4-BE49-F238E27FC236}">
                <a16:creationId xmlns:a16="http://schemas.microsoft.com/office/drawing/2014/main" id="{36AA2FA9-CB53-EE4F-9D94-FDB35099B0D0}"/>
              </a:ext>
            </a:extLst>
          </p:cNvPr>
          <p:cNvSpPr txBox="1"/>
          <p:nvPr/>
        </p:nvSpPr>
        <p:spPr>
          <a:xfrm>
            <a:off x="8991727" y="4338896"/>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Whyalla </a:t>
            </a:r>
            <a:br>
              <a:rPr lang="en-AU" sz="1000" dirty="0">
                <a:solidFill>
                  <a:schemeClr val="bg1"/>
                </a:solidFill>
                <a:latin typeface="Montserrat" panose="02000505000000020004" pitchFamily="2" charset="77"/>
              </a:rPr>
            </a:br>
            <a:r>
              <a:rPr lang="en-AU" sz="1000" dirty="0">
                <a:solidFill>
                  <a:schemeClr val="bg1"/>
                </a:solidFill>
                <a:latin typeface="Montserrat" panose="02000505000000020004" pitchFamily="2" charset="77"/>
              </a:rPr>
              <a:t>Hospital</a:t>
            </a:r>
          </a:p>
        </p:txBody>
      </p:sp>
      <p:sp>
        <p:nvSpPr>
          <p:cNvPr id="43" name="TextBox 42">
            <a:extLst>
              <a:ext uri="{FF2B5EF4-FFF2-40B4-BE49-F238E27FC236}">
                <a16:creationId xmlns:a16="http://schemas.microsoft.com/office/drawing/2014/main" id="{8C1D39BD-C6C3-AB47-9F2C-85619A7C9146}"/>
              </a:ext>
            </a:extLst>
          </p:cNvPr>
          <p:cNvSpPr txBox="1"/>
          <p:nvPr/>
        </p:nvSpPr>
        <p:spPr>
          <a:xfrm>
            <a:off x="10301678" y="4336658"/>
            <a:ext cx="1238873"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Glenside </a:t>
            </a:r>
            <a:br>
              <a:rPr lang="en-AU" sz="1000" dirty="0">
                <a:solidFill>
                  <a:schemeClr val="bg1"/>
                </a:solidFill>
                <a:latin typeface="Montserrat" panose="02000505000000020004" pitchFamily="2" charset="77"/>
              </a:rPr>
            </a:br>
            <a:r>
              <a:rPr lang="en-AU" sz="1000" dirty="0">
                <a:solidFill>
                  <a:schemeClr val="bg1"/>
                </a:solidFill>
                <a:latin typeface="Montserrat" panose="02000505000000020004" pitchFamily="2" charset="77"/>
              </a:rPr>
              <a:t>Hospital</a:t>
            </a:r>
          </a:p>
        </p:txBody>
      </p:sp>
      <p:sp>
        <p:nvSpPr>
          <p:cNvPr id="44" name="TextBox 43">
            <a:extLst>
              <a:ext uri="{FF2B5EF4-FFF2-40B4-BE49-F238E27FC236}">
                <a16:creationId xmlns:a16="http://schemas.microsoft.com/office/drawing/2014/main" id="{878A1A02-C8FE-724F-BC20-AF7E8B48699D}"/>
              </a:ext>
            </a:extLst>
          </p:cNvPr>
          <p:cNvSpPr txBox="1"/>
          <p:nvPr/>
        </p:nvSpPr>
        <p:spPr>
          <a:xfrm>
            <a:off x="2371369" y="532492"/>
            <a:ext cx="5823521" cy="346185"/>
          </a:xfrm>
          <a:prstGeom prst="rect">
            <a:avLst/>
          </a:prstGeom>
          <a:noFill/>
        </p:spPr>
        <p:txBody>
          <a:bodyPr wrap="square" rtlCol="0">
            <a:spAutoFit/>
          </a:bodyPr>
          <a:lstStyle/>
          <a:p>
            <a:pPr>
              <a:lnSpc>
                <a:spcPct val="110000"/>
              </a:lnSpc>
            </a:pPr>
            <a:r>
              <a:rPr lang="en-US" sz="1600" spc="120" dirty="0">
                <a:solidFill>
                  <a:schemeClr val="bg1"/>
                </a:solidFill>
                <a:latin typeface="Montserrat" panose="02000505000000020004" pitchFamily="2" charset="77"/>
              </a:rPr>
              <a:t>SIXTEEN SITES ACROSS SOUTH AUSTRALIA</a:t>
            </a:r>
          </a:p>
        </p:txBody>
      </p:sp>
      <p:sp>
        <p:nvSpPr>
          <p:cNvPr id="46" name="Rectangle 45">
            <a:extLst>
              <a:ext uri="{FF2B5EF4-FFF2-40B4-BE49-F238E27FC236}">
                <a16:creationId xmlns:a16="http://schemas.microsoft.com/office/drawing/2014/main" id="{A327A2EC-3499-A048-BD33-9AFB8CF0E1CA}"/>
              </a:ext>
            </a:extLst>
          </p:cNvPr>
          <p:cNvSpPr/>
          <p:nvPr/>
        </p:nvSpPr>
        <p:spPr>
          <a:xfrm>
            <a:off x="1643747" y="5986717"/>
            <a:ext cx="8847295" cy="648704"/>
          </a:xfrm>
          <a:prstGeom prst="rect">
            <a:avLst/>
          </a:prstGeom>
        </p:spPr>
        <p:txBody>
          <a:bodyPr wrap="none">
            <a:spAutoFit/>
          </a:bodyPr>
          <a:lstStyle/>
          <a:p>
            <a:pPr algn="ctr">
              <a:lnSpc>
                <a:spcPct val="110000"/>
              </a:lnSpc>
            </a:pPr>
            <a:r>
              <a:rPr lang="en-AU" sz="1600" i="1" spc="110" dirty="0" err="1">
                <a:solidFill>
                  <a:schemeClr val="bg1"/>
                </a:solidFill>
                <a:latin typeface="Montserrat Medium" panose="02000505000000020004" pitchFamily="2" charset="77"/>
              </a:rPr>
              <a:t>Healthi</a:t>
            </a:r>
            <a:r>
              <a:rPr lang="en-AU" sz="1600" i="1" spc="110" dirty="0">
                <a:solidFill>
                  <a:schemeClr val="bg1"/>
                </a:solidFill>
                <a:latin typeface="Montserrat Medium" panose="02000505000000020004" pitchFamily="2" charset="77"/>
              </a:rPr>
              <a:t> for Hospitals </a:t>
            </a:r>
            <a:r>
              <a:rPr lang="en-AU" sz="1600" i="1" spc="110" dirty="0">
                <a:solidFill>
                  <a:srgbClr val="62BCBC"/>
                </a:solidFill>
                <a:latin typeface="Montserrat Medium" panose="02000505000000020004" pitchFamily="2" charset="77"/>
              </a:rPr>
              <a:t>solves this problem, regardless of the system in use </a:t>
            </a:r>
          </a:p>
          <a:p>
            <a:pPr>
              <a:lnSpc>
                <a:spcPct val="110000"/>
              </a:lnSpc>
            </a:pPr>
            <a:endParaRPr lang="en-US" spc="120" dirty="0">
              <a:solidFill>
                <a:schemeClr val="bg1"/>
              </a:solidFill>
              <a:latin typeface="Montserrat" panose="02000505000000020004" pitchFamily="2" charset="77"/>
            </a:endParaRPr>
          </a:p>
        </p:txBody>
      </p:sp>
      <p:pic>
        <p:nvPicPr>
          <p:cNvPr id="7" name="Picture 6">
            <a:extLst>
              <a:ext uri="{FF2B5EF4-FFF2-40B4-BE49-F238E27FC236}">
                <a16:creationId xmlns:a16="http://schemas.microsoft.com/office/drawing/2014/main" id="{E238551D-99A3-9C40-8291-9380BE35F77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33806" y="1964636"/>
            <a:ext cx="600652" cy="600652"/>
          </a:xfrm>
          <a:prstGeom prst="rect">
            <a:avLst/>
          </a:prstGeom>
        </p:spPr>
      </p:pic>
      <p:pic>
        <p:nvPicPr>
          <p:cNvPr id="45" name="Picture 44">
            <a:extLst>
              <a:ext uri="{FF2B5EF4-FFF2-40B4-BE49-F238E27FC236}">
                <a16:creationId xmlns:a16="http://schemas.microsoft.com/office/drawing/2014/main" id="{8D6AB37E-B9E5-B44C-9B73-BBD4653E269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785993" y="1965100"/>
            <a:ext cx="600652" cy="600652"/>
          </a:xfrm>
          <a:prstGeom prst="rect">
            <a:avLst/>
          </a:prstGeom>
        </p:spPr>
      </p:pic>
      <p:pic>
        <p:nvPicPr>
          <p:cNvPr id="47" name="Picture 46">
            <a:extLst>
              <a:ext uri="{FF2B5EF4-FFF2-40B4-BE49-F238E27FC236}">
                <a16:creationId xmlns:a16="http://schemas.microsoft.com/office/drawing/2014/main" id="{033DC928-10AC-F74A-8883-565A18F4545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147632" y="1964636"/>
            <a:ext cx="600652" cy="600652"/>
          </a:xfrm>
          <a:prstGeom prst="rect">
            <a:avLst/>
          </a:prstGeom>
        </p:spPr>
      </p:pic>
      <p:pic>
        <p:nvPicPr>
          <p:cNvPr id="48" name="Picture 47">
            <a:extLst>
              <a:ext uri="{FF2B5EF4-FFF2-40B4-BE49-F238E27FC236}">
                <a16:creationId xmlns:a16="http://schemas.microsoft.com/office/drawing/2014/main" id="{9F2EB7E2-A2FF-364C-8BE3-6E3C58DAAD7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493712" y="1964636"/>
            <a:ext cx="600652" cy="600652"/>
          </a:xfrm>
          <a:prstGeom prst="rect">
            <a:avLst/>
          </a:prstGeom>
        </p:spPr>
      </p:pic>
      <p:pic>
        <p:nvPicPr>
          <p:cNvPr id="49" name="Picture 48">
            <a:extLst>
              <a:ext uri="{FF2B5EF4-FFF2-40B4-BE49-F238E27FC236}">
                <a16:creationId xmlns:a16="http://schemas.microsoft.com/office/drawing/2014/main" id="{2F1553ED-EBE9-1544-A636-7B7BADD5BCF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913854" y="1964636"/>
            <a:ext cx="600652" cy="600652"/>
          </a:xfrm>
          <a:prstGeom prst="rect">
            <a:avLst/>
          </a:prstGeom>
        </p:spPr>
      </p:pic>
      <p:pic>
        <p:nvPicPr>
          <p:cNvPr id="50" name="Picture 49">
            <a:extLst>
              <a:ext uri="{FF2B5EF4-FFF2-40B4-BE49-F238E27FC236}">
                <a16:creationId xmlns:a16="http://schemas.microsoft.com/office/drawing/2014/main" id="{D0A2565B-F998-944C-BEC8-A9169B84002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274708" y="1966295"/>
            <a:ext cx="600652" cy="600652"/>
          </a:xfrm>
          <a:prstGeom prst="rect">
            <a:avLst/>
          </a:prstGeom>
        </p:spPr>
      </p:pic>
      <p:pic>
        <p:nvPicPr>
          <p:cNvPr id="51" name="Picture 50">
            <a:extLst>
              <a:ext uri="{FF2B5EF4-FFF2-40B4-BE49-F238E27FC236}">
                <a16:creationId xmlns:a16="http://schemas.microsoft.com/office/drawing/2014/main" id="{064BD4F0-5B2F-F544-8F8E-C515F3A99E7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19501" y="1964636"/>
            <a:ext cx="600652" cy="600652"/>
          </a:xfrm>
          <a:prstGeom prst="rect">
            <a:avLst/>
          </a:prstGeom>
        </p:spPr>
      </p:pic>
      <p:pic>
        <p:nvPicPr>
          <p:cNvPr id="52" name="Picture 51">
            <a:extLst>
              <a:ext uri="{FF2B5EF4-FFF2-40B4-BE49-F238E27FC236}">
                <a16:creationId xmlns:a16="http://schemas.microsoft.com/office/drawing/2014/main" id="{4A2F27F9-57AF-354F-8472-BF1CF1785A8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33806" y="3617330"/>
            <a:ext cx="600652" cy="600652"/>
          </a:xfrm>
          <a:prstGeom prst="rect">
            <a:avLst/>
          </a:prstGeom>
        </p:spPr>
      </p:pic>
      <p:pic>
        <p:nvPicPr>
          <p:cNvPr id="53" name="Picture 52">
            <a:extLst>
              <a:ext uri="{FF2B5EF4-FFF2-40B4-BE49-F238E27FC236}">
                <a16:creationId xmlns:a16="http://schemas.microsoft.com/office/drawing/2014/main" id="{32D13CCD-79F4-9441-B761-EA3CE0A2879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809152" y="3621199"/>
            <a:ext cx="600652" cy="600652"/>
          </a:xfrm>
          <a:prstGeom prst="rect">
            <a:avLst/>
          </a:prstGeom>
        </p:spPr>
      </p:pic>
      <p:pic>
        <p:nvPicPr>
          <p:cNvPr id="54" name="Picture 53">
            <a:extLst>
              <a:ext uri="{FF2B5EF4-FFF2-40B4-BE49-F238E27FC236}">
                <a16:creationId xmlns:a16="http://schemas.microsoft.com/office/drawing/2014/main" id="{CA5F1AD5-B8F9-0544-ADD1-F8E553A8D20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186593" y="3617330"/>
            <a:ext cx="600652" cy="600652"/>
          </a:xfrm>
          <a:prstGeom prst="rect">
            <a:avLst/>
          </a:prstGeom>
        </p:spPr>
      </p:pic>
      <p:pic>
        <p:nvPicPr>
          <p:cNvPr id="55" name="Picture 54">
            <a:extLst>
              <a:ext uri="{FF2B5EF4-FFF2-40B4-BE49-F238E27FC236}">
                <a16:creationId xmlns:a16="http://schemas.microsoft.com/office/drawing/2014/main" id="{D62DE2FA-759F-FD41-99E3-3DAB0756109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516871" y="3619190"/>
            <a:ext cx="600652" cy="600652"/>
          </a:xfrm>
          <a:prstGeom prst="rect">
            <a:avLst/>
          </a:prstGeom>
        </p:spPr>
      </p:pic>
      <p:pic>
        <p:nvPicPr>
          <p:cNvPr id="56" name="Picture 55">
            <a:extLst>
              <a:ext uri="{FF2B5EF4-FFF2-40B4-BE49-F238E27FC236}">
                <a16:creationId xmlns:a16="http://schemas.microsoft.com/office/drawing/2014/main" id="{CBCA60D3-4610-5D48-BAEB-F80189123B2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913854" y="3617330"/>
            <a:ext cx="600652" cy="600652"/>
          </a:xfrm>
          <a:prstGeom prst="rect">
            <a:avLst/>
          </a:prstGeom>
        </p:spPr>
      </p:pic>
      <p:pic>
        <p:nvPicPr>
          <p:cNvPr id="57" name="Picture 56">
            <a:extLst>
              <a:ext uri="{FF2B5EF4-FFF2-40B4-BE49-F238E27FC236}">
                <a16:creationId xmlns:a16="http://schemas.microsoft.com/office/drawing/2014/main" id="{8C4024FA-FC62-D544-A1B6-E5B88AAD5D9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310837" y="3617330"/>
            <a:ext cx="600652" cy="600652"/>
          </a:xfrm>
          <a:prstGeom prst="rect">
            <a:avLst/>
          </a:prstGeom>
        </p:spPr>
      </p:pic>
      <p:pic>
        <p:nvPicPr>
          <p:cNvPr id="58" name="Picture 57">
            <a:extLst>
              <a:ext uri="{FF2B5EF4-FFF2-40B4-BE49-F238E27FC236}">
                <a16:creationId xmlns:a16="http://schemas.microsoft.com/office/drawing/2014/main" id="{49DC3873-DB73-9B4E-A0B7-A8204C53ED2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22030" y="3617330"/>
            <a:ext cx="600652" cy="600652"/>
          </a:xfrm>
          <a:prstGeom prst="rect">
            <a:avLst/>
          </a:prstGeom>
        </p:spPr>
      </p:pic>
      <p:pic>
        <p:nvPicPr>
          <p:cNvPr id="11" name="Picture 10">
            <a:extLst>
              <a:ext uri="{FF2B5EF4-FFF2-40B4-BE49-F238E27FC236}">
                <a16:creationId xmlns:a16="http://schemas.microsoft.com/office/drawing/2014/main" id="{DFE0C75D-5626-504E-BE00-45357619AB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15164" y="1946972"/>
            <a:ext cx="610092" cy="648705"/>
          </a:xfrm>
          <a:prstGeom prst="rect">
            <a:avLst/>
          </a:prstGeom>
        </p:spPr>
      </p:pic>
      <p:pic>
        <p:nvPicPr>
          <p:cNvPr id="59" name="Picture 58">
            <a:extLst>
              <a:ext uri="{FF2B5EF4-FFF2-40B4-BE49-F238E27FC236}">
                <a16:creationId xmlns:a16="http://schemas.microsoft.com/office/drawing/2014/main" id="{5ABF9316-47C6-C842-9147-791865107FD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57859" y="3593303"/>
            <a:ext cx="610092" cy="648705"/>
          </a:xfrm>
          <a:prstGeom prst="rect">
            <a:avLst/>
          </a:prstGeom>
        </p:spPr>
      </p:pic>
      <p:sp>
        <p:nvSpPr>
          <p:cNvPr id="61" name="Rectangle 60">
            <a:extLst>
              <a:ext uri="{FF2B5EF4-FFF2-40B4-BE49-F238E27FC236}">
                <a16:creationId xmlns:a16="http://schemas.microsoft.com/office/drawing/2014/main" id="{28BF8841-205C-6C40-B995-7DFC6D8A1F68}"/>
              </a:ext>
            </a:extLst>
          </p:cNvPr>
          <p:cNvSpPr/>
          <p:nvPr/>
        </p:nvSpPr>
        <p:spPr>
          <a:xfrm>
            <a:off x="2371369" y="5597171"/>
            <a:ext cx="7182600" cy="282706"/>
          </a:xfrm>
          <a:prstGeom prst="rect">
            <a:avLst/>
          </a:prstGeom>
        </p:spPr>
        <p:txBody>
          <a:bodyPr wrap="square">
            <a:spAutoFit/>
          </a:bodyPr>
          <a:lstStyle/>
          <a:p>
            <a:pPr algn="ctr">
              <a:lnSpc>
                <a:spcPct val="110000"/>
              </a:lnSpc>
            </a:pPr>
            <a:r>
              <a:rPr lang="en-AU" sz="1200" b="1" spc="110" dirty="0">
                <a:solidFill>
                  <a:schemeClr val="bg1"/>
                </a:solidFill>
                <a:latin typeface="Montserrat" pitchFamily="2" charset="77"/>
              </a:rPr>
              <a:t>SA Clinicians have limited or no access to the My Health Record</a:t>
            </a:r>
            <a:endParaRPr lang="en-AU" sz="1000" b="1" spc="110" dirty="0">
              <a:solidFill>
                <a:schemeClr val="bg1"/>
              </a:solidFill>
              <a:latin typeface="Montserrat" pitchFamily="2" charset="77"/>
            </a:endParaRPr>
          </a:p>
        </p:txBody>
      </p:sp>
      <p:sp>
        <p:nvSpPr>
          <p:cNvPr id="27" name="TextBox 26">
            <a:extLst>
              <a:ext uri="{FF2B5EF4-FFF2-40B4-BE49-F238E27FC236}">
                <a16:creationId xmlns:a16="http://schemas.microsoft.com/office/drawing/2014/main" id="{39E14F2D-2FE7-B34E-979C-1ADF89C8067B}"/>
              </a:ext>
            </a:extLst>
          </p:cNvPr>
          <p:cNvSpPr txBox="1"/>
          <p:nvPr/>
        </p:nvSpPr>
        <p:spPr>
          <a:xfrm>
            <a:off x="650717" y="2670703"/>
            <a:ext cx="1409312" cy="420243"/>
          </a:xfrm>
          <a:prstGeom prst="rect">
            <a:avLst/>
          </a:prstGeom>
          <a:noFill/>
        </p:spPr>
        <p:txBody>
          <a:bodyPr wrap="square" rtlCol="0">
            <a:spAutoFit/>
          </a:bodyPr>
          <a:lstStyle/>
          <a:p>
            <a:pPr algn="ctr">
              <a:lnSpc>
                <a:spcPct val="110000"/>
              </a:lnSpc>
            </a:pPr>
            <a:r>
              <a:rPr lang="en-AU" sz="1000" dirty="0">
                <a:solidFill>
                  <a:schemeClr val="bg1"/>
                </a:solidFill>
                <a:latin typeface="Montserrat" panose="02000505000000020004" pitchFamily="2" charset="77"/>
              </a:rPr>
              <a:t>Women’s &amp; Children’s Hospital</a:t>
            </a:r>
          </a:p>
        </p:txBody>
      </p:sp>
      <p:sp>
        <p:nvSpPr>
          <p:cNvPr id="36" name="TextBox 35">
            <a:extLst>
              <a:ext uri="{FF2B5EF4-FFF2-40B4-BE49-F238E27FC236}">
                <a16:creationId xmlns:a16="http://schemas.microsoft.com/office/drawing/2014/main" id="{846799B7-92C0-884E-AAC3-E431E3B386A2}"/>
              </a:ext>
            </a:extLst>
          </p:cNvPr>
          <p:cNvSpPr txBox="1"/>
          <p:nvPr/>
        </p:nvSpPr>
        <p:spPr>
          <a:xfrm>
            <a:off x="711506" y="4339082"/>
            <a:ext cx="1238873" cy="453073"/>
          </a:xfrm>
          <a:prstGeom prst="rect">
            <a:avLst/>
          </a:prstGeom>
          <a:noFill/>
        </p:spPr>
        <p:txBody>
          <a:bodyPr wrap="square" rtlCol="0">
            <a:spAutoFit/>
          </a:bodyPr>
          <a:lstStyle/>
          <a:p>
            <a:pPr algn="ctr">
              <a:lnSpc>
                <a:spcPct val="110000"/>
              </a:lnSpc>
            </a:pPr>
            <a:r>
              <a:rPr lang="en-AU" sz="1100" dirty="0">
                <a:solidFill>
                  <a:schemeClr val="bg1"/>
                </a:solidFill>
                <a:latin typeface="Montserrat" panose="02000505000000020004" pitchFamily="2" charset="77"/>
              </a:rPr>
              <a:t>Noarlunga Hospital</a:t>
            </a:r>
          </a:p>
        </p:txBody>
      </p:sp>
    </p:spTree>
    <p:extLst>
      <p:ext uri="{BB962C8B-B14F-4D97-AF65-F5344CB8AC3E}">
        <p14:creationId xmlns:p14="http://schemas.microsoft.com/office/powerpoint/2010/main" val="1843988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indoor&#10;&#10;Description automatically generated">
            <a:extLst>
              <a:ext uri="{FF2B5EF4-FFF2-40B4-BE49-F238E27FC236}">
                <a16:creationId xmlns:a16="http://schemas.microsoft.com/office/drawing/2014/main" id="{2F18CCE5-EDAE-784D-8557-C774D9CC9F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1980" cy="6858010"/>
          </a:xfrm>
          <a:prstGeom prst="rect">
            <a:avLst/>
          </a:prstGeom>
        </p:spPr>
      </p:pic>
      <p:sp>
        <p:nvSpPr>
          <p:cNvPr id="24" name="Rectangle 23">
            <a:extLst>
              <a:ext uri="{FF2B5EF4-FFF2-40B4-BE49-F238E27FC236}">
                <a16:creationId xmlns:a16="http://schemas.microsoft.com/office/drawing/2014/main" id="{0CD2B1AF-648A-4C47-A45B-179D724826BF}"/>
              </a:ext>
            </a:extLst>
          </p:cNvPr>
          <p:cNvSpPr/>
          <p:nvPr/>
        </p:nvSpPr>
        <p:spPr>
          <a:xfrm>
            <a:off x="1" y="0"/>
            <a:ext cx="12191980" cy="6858000"/>
          </a:xfrm>
          <a:prstGeom prst="rect">
            <a:avLst/>
          </a:prstGeom>
          <a:solidFill>
            <a:srgbClr val="252D3B">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Delay 31">
            <a:extLst>
              <a:ext uri="{FF2B5EF4-FFF2-40B4-BE49-F238E27FC236}">
                <a16:creationId xmlns:a16="http://schemas.microsoft.com/office/drawing/2014/main" id="{D0ED52F0-7C5E-6443-869A-946DEDD3A40D}"/>
              </a:ext>
            </a:extLst>
          </p:cNvPr>
          <p:cNvSpPr/>
          <p:nvPr/>
        </p:nvSpPr>
        <p:spPr>
          <a:xfrm rot="10800000">
            <a:off x="5189804" y="-2"/>
            <a:ext cx="7247467" cy="6858001"/>
          </a:xfrm>
          <a:prstGeom prst="flowChartDelay">
            <a:avLst/>
          </a:prstGeom>
          <a:solidFill>
            <a:srgbClr val="252D3B"/>
          </a:solidFill>
          <a:ln>
            <a:solidFill>
              <a:srgbClr val="252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765B69EF-506D-8048-91F0-89CEDF7FC310}"/>
              </a:ext>
            </a:extLst>
          </p:cNvPr>
          <p:cNvSpPr/>
          <p:nvPr/>
        </p:nvSpPr>
        <p:spPr>
          <a:xfrm>
            <a:off x="5367864" y="219576"/>
            <a:ext cx="6440682" cy="6440682"/>
          </a:xfrm>
          <a:prstGeom prst="ellipse">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18F7C3F-0462-E546-B8FC-AB2B85525AD0}"/>
              </a:ext>
            </a:extLst>
          </p:cNvPr>
          <p:cNvSpPr/>
          <p:nvPr/>
        </p:nvSpPr>
        <p:spPr>
          <a:xfrm>
            <a:off x="919392" y="2968137"/>
            <a:ext cx="6339641" cy="1387111"/>
          </a:xfrm>
          <a:prstGeom prst="rect">
            <a:avLst/>
          </a:prstGeom>
        </p:spPr>
        <p:txBody>
          <a:bodyPr wrap="square">
            <a:spAutoFit/>
          </a:bodyPr>
          <a:lstStyle/>
          <a:p>
            <a:pPr>
              <a:lnSpc>
                <a:spcPct val="120000"/>
              </a:lnSpc>
            </a:pPr>
            <a:r>
              <a:rPr lang="en-AU" sz="2400" spc="100" dirty="0">
                <a:solidFill>
                  <a:schemeClr val="bg1"/>
                </a:solidFill>
                <a:latin typeface="Montserrat Medium" panose="02000505000000020004" pitchFamily="2" charset="77"/>
              </a:rPr>
              <a:t>We want to build </a:t>
            </a:r>
            <a:br>
              <a:rPr lang="en-AU" sz="2400" spc="100" dirty="0">
                <a:solidFill>
                  <a:schemeClr val="bg1"/>
                </a:solidFill>
                <a:latin typeface="Montserrat Medium" panose="02000505000000020004" pitchFamily="2" charset="77"/>
              </a:rPr>
            </a:br>
            <a:r>
              <a:rPr lang="en-AU" sz="2400" spc="100" dirty="0" err="1">
                <a:solidFill>
                  <a:schemeClr val="bg1"/>
                </a:solidFill>
                <a:latin typeface="Montserrat Medium" panose="02000505000000020004" pitchFamily="2" charset="77"/>
              </a:rPr>
              <a:t>Healthi</a:t>
            </a:r>
            <a:r>
              <a:rPr lang="en-AU" sz="2400" spc="100" dirty="0">
                <a:solidFill>
                  <a:schemeClr val="bg1"/>
                </a:solidFill>
                <a:latin typeface="Montserrat Medium" panose="02000505000000020004" pitchFamily="2" charset="77"/>
              </a:rPr>
              <a:t> for Hospitals </a:t>
            </a:r>
            <a:br>
              <a:rPr lang="en-AU" sz="2400" spc="100" dirty="0">
                <a:solidFill>
                  <a:schemeClr val="bg1"/>
                </a:solidFill>
                <a:latin typeface="Montserrat Medium" panose="02000505000000020004" pitchFamily="2" charset="77"/>
              </a:rPr>
            </a:br>
            <a:r>
              <a:rPr lang="en-AU" sz="2400" spc="100" dirty="0">
                <a:solidFill>
                  <a:schemeClr val="bg1"/>
                </a:solidFill>
                <a:latin typeface="Montserrat Medium" panose="02000505000000020004" pitchFamily="2" charset="77"/>
              </a:rPr>
              <a:t>with YOU!</a:t>
            </a:r>
            <a:endParaRPr lang="en-AU" sz="2400" u="none" strike="noStrike" spc="100" dirty="0">
              <a:solidFill>
                <a:schemeClr val="bg1"/>
              </a:solidFill>
              <a:effectLst/>
              <a:latin typeface="Montserrat Medium" panose="02000505000000020004" pitchFamily="2" charset="77"/>
            </a:endParaRPr>
          </a:p>
        </p:txBody>
      </p:sp>
      <p:pic>
        <p:nvPicPr>
          <p:cNvPr id="16" name="Picture 15">
            <a:extLst>
              <a:ext uri="{FF2B5EF4-FFF2-40B4-BE49-F238E27FC236}">
                <a16:creationId xmlns:a16="http://schemas.microsoft.com/office/drawing/2014/main" id="{32CB192D-1822-1144-9CD8-E86ABF43C1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611" y="630523"/>
            <a:ext cx="1901112" cy="609174"/>
          </a:xfrm>
          <a:prstGeom prst="rect">
            <a:avLst/>
          </a:prstGeom>
        </p:spPr>
      </p:pic>
      <p:cxnSp>
        <p:nvCxnSpPr>
          <p:cNvPr id="19" name="Straight Connector 18">
            <a:extLst>
              <a:ext uri="{FF2B5EF4-FFF2-40B4-BE49-F238E27FC236}">
                <a16:creationId xmlns:a16="http://schemas.microsoft.com/office/drawing/2014/main" id="{B9F652C8-CF94-D248-986A-7447CE588BE9}"/>
              </a:ext>
            </a:extLst>
          </p:cNvPr>
          <p:cNvCxnSpPr>
            <a:cxnSpLocks/>
          </p:cNvCxnSpPr>
          <p:nvPr/>
        </p:nvCxnSpPr>
        <p:spPr>
          <a:xfrm>
            <a:off x="921232" y="2766556"/>
            <a:ext cx="347133" cy="0"/>
          </a:xfrm>
          <a:prstGeom prst="line">
            <a:avLst/>
          </a:prstGeom>
          <a:ln w="25400">
            <a:solidFill>
              <a:srgbClr val="62BCBC"/>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BCEAE277-7A4D-BE46-9C86-6D57240C64B8}"/>
              </a:ext>
            </a:extLst>
          </p:cNvPr>
          <p:cNvPicPr>
            <a:picLocks noChangeAspect="1"/>
          </p:cNvPicPr>
          <p:nvPr/>
        </p:nvPicPr>
        <p:blipFill>
          <a:blip r:embed="rId5"/>
          <a:stretch>
            <a:fillRect/>
          </a:stretch>
        </p:blipFill>
        <p:spPr>
          <a:xfrm>
            <a:off x="7029274" y="3013481"/>
            <a:ext cx="3076072" cy="1438561"/>
          </a:xfrm>
          <a:prstGeom prst="rect">
            <a:avLst/>
          </a:prstGeom>
        </p:spPr>
      </p:pic>
      <p:sp>
        <p:nvSpPr>
          <p:cNvPr id="34" name="Rectangle 33">
            <a:extLst>
              <a:ext uri="{FF2B5EF4-FFF2-40B4-BE49-F238E27FC236}">
                <a16:creationId xmlns:a16="http://schemas.microsoft.com/office/drawing/2014/main" id="{DC61EF5F-6A41-124A-AE1E-156023757569}"/>
              </a:ext>
            </a:extLst>
          </p:cNvPr>
          <p:cNvSpPr/>
          <p:nvPr/>
        </p:nvSpPr>
        <p:spPr>
          <a:xfrm>
            <a:off x="12370040" y="-99151"/>
            <a:ext cx="78796" cy="7044269"/>
          </a:xfrm>
          <a:prstGeom prst="rect">
            <a:avLst/>
          </a:prstGeom>
          <a:solidFill>
            <a:srgbClr val="62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6B86EBC-A11D-ED47-A49F-FE737190AC81}"/>
              </a:ext>
            </a:extLst>
          </p:cNvPr>
          <p:cNvPicPr>
            <a:picLocks noChangeAspect="1"/>
          </p:cNvPicPr>
          <p:nvPr/>
        </p:nvPicPr>
        <p:blipFill>
          <a:blip r:embed="rId6"/>
          <a:stretch>
            <a:fillRect/>
          </a:stretch>
        </p:blipFill>
        <p:spPr>
          <a:xfrm>
            <a:off x="5453922" y="299803"/>
            <a:ext cx="6265888" cy="6265888"/>
          </a:xfrm>
          <a:prstGeom prst="rect">
            <a:avLst/>
          </a:prstGeom>
        </p:spPr>
      </p:pic>
    </p:spTree>
    <p:extLst>
      <p:ext uri="{BB962C8B-B14F-4D97-AF65-F5344CB8AC3E}">
        <p14:creationId xmlns:p14="http://schemas.microsoft.com/office/powerpoint/2010/main" val="143917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9CA169-8CFB-FD46-A8AF-7F8EBB9FFA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 y="1"/>
            <a:ext cx="12192001" cy="3178097"/>
          </a:xfrm>
          <a:prstGeom prst="rect">
            <a:avLst/>
          </a:prstGeom>
        </p:spPr>
      </p:pic>
      <p:pic>
        <p:nvPicPr>
          <p:cNvPr id="4" name="Picture 3">
            <a:extLst>
              <a:ext uri="{FF2B5EF4-FFF2-40B4-BE49-F238E27FC236}">
                <a16:creationId xmlns:a16="http://schemas.microsoft.com/office/drawing/2014/main" id="{EE05D686-CC4B-0248-ABDD-E8F378F907F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0661" y="1670537"/>
            <a:ext cx="2532987" cy="4981542"/>
          </a:xfrm>
          <a:prstGeom prst="rect">
            <a:avLst/>
          </a:prstGeom>
        </p:spPr>
      </p:pic>
      <p:pic>
        <p:nvPicPr>
          <p:cNvPr id="3" name="Picture 2">
            <a:extLst>
              <a:ext uri="{FF2B5EF4-FFF2-40B4-BE49-F238E27FC236}">
                <a16:creationId xmlns:a16="http://schemas.microsoft.com/office/drawing/2014/main" id="{78F94C27-9E5F-E24D-A247-94FD42FA39B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463648" y="538733"/>
            <a:ext cx="3119938" cy="6135881"/>
          </a:xfrm>
          <a:prstGeom prst="rect">
            <a:avLst/>
          </a:prstGeom>
        </p:spPr>
      </p:pic>
      <p:pic>
        <p:nvPicPr>
          <p:cNvPr id="8" name="Picture 7">
            <a:extLst>
              <a:ext uri="{FF2B5EF4-FFF2-40B4-BE49-F238E27FC236}">
                <a16:creationId xmlns:a16="http://schemas.microsoft.com/office/drawing/2014/main" id="{81E427BB-8C5F-794A-9695-FA1F1EE48B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78786" y="870894"/>
            <a:ext cx="2495525" cy="799643"/>
          </a:xfrm>
          <a:prstGeom prst="rect">
            <a:avLst/>
          </a:prstGeom>
        </p:spPr>
      </p:pic>
      <p:grpSp>
        <p:nvGrpSpPr>
          <p:cNvPr id="20" name="Group 19">
            <a:extLst>
              <a:ext uri="{FF2B5EF4-FFF2-40B4-BE49-F238E27FC236}">
                <a16:creationId xmlns:a16="http://schemas.microsoft.com/office/drawing/2014/main" id="{A6E9D643-D58A-B24D-8B8B-FCF941787AC1}"/>
              </a:ext>
            </a:extLst>
          </p:cNvPr>
          <p:cNvGrpSpPr/>
          <p:nvPr/>
        </p:nvGrpSpPr>
        <p:grpSpPr>
          <a:xfrm>
            <a:off x="6185626" y="3692585"/>
            <a:ext cx="5537667" cy="2067900"/>
            <a:chOff x="586476" y="3949411"/>
            <a:chExt cx="5537667" cy="2067900"/>
          </a:xfrm>
        </p:grpSpPr>
        <p:pic>
          <p:nvPicPr>
            <p:cNvPr id="11" name="Picture 10">
              <a:extLst>
                <a:ext uri="{FF2B5EF4-FFF2-40B4-BE49-F238E27FC236}">
                  <a16:creationId xmlns:a16="http://schemas.microsoft.com/office/drawing/2014/main" id="{8A3313EE-4B79-9147-BCF9-E3CE9935FF2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7821" y="3949411"/>
              <a:ext cx="724256" cy="724256"/>
            </a:xfrm>
            <a:prstGeom prst="rect">
              <a:avLst/>
            </a:prstGeom>
          </p:spPr>
        </p:pic>
        <p:pic>
          <p:nvPicPr>
            <p:cNvPr id="13" name="Picture 12">
              <a:extLst>
                <a:ext uri="{FF2B5EF4-FFF2-40B4-BE49-F238E27FC236}">
                  <a16:creationId xmlns:a16="http://schemas.microsoft.com/office/drawing/2014/main" id="{C6C32A07-8994-D144-BEF0-9EB416D0F1A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75378" y="3954175"/>
              <a:ext cx="724256" cy="714726"/>
            </a:xfrm>
            <a:prstGeom prst="rect">
              <a:avLst/>
            </a:prstGeom>
          </p:spPr>
        </p:pic>
        <p:sp>
          <p:nvSpPr>
            <p:cNvPr id="14" name="Rectangle 13">
              <a:extLst>
                <a:ext uri="{FF2B5EF4-FFF2-40B4-BE49-F238E27FC236}">
                  <a16:creationId xmlns:a16="http://schemas.microsoft.com/office/drawing/2014/main" id="{78233ACA-1ADD-E346-907A-A554884A4B4B}"/>
                </a:ext>
              </a:extLst>
            </p:cNvPr>
            <p:cNvSpPr/>
            <p:nvPr/>
          </p:nvSpPr>
          <p:spPr>
            <a:xfrm>
              <a:off x="1450709" y="4173039"/>
              <a:ext cx="1402307" cy="261610"/>
            </a:xfrm>
            <a:prstGeom prst="rect">
              <a:avLst/>
            </a:prstGeom>
          </p:spPr>
          <p:txBody>
            <a:bodyPr wrap="none">
              <a:spAutoFit/>
            </a:bodyPr>
            <a:lstStyle/>
            <a:p>
              <a:r>
                <a:rPr lang="en-US" sz="1100" spc="110" dirty="0">
                  <a:solidFill>
                    <a:srgbClr val="252D3B"/>
                  </a:solidFill>
                  <a:latin typeface="Montserrat" panose="02000505000000020004" pitchFamily="2" charset="77"/>
                </a:rPr>
                <a:t>TIME SAVINGS</a:t>
              </a:r>
            </a:p>
          </p:txBody>
        </p:sp>
        <p:sp>
          <p:nvSpPr>
            <p:cNvPr id="15" name="Rectangle 14">
              <a:extLst>
                <a:ext uri="{FF2B5EF4-FFF2-40B4-BE49-F238E27FC236}">
                  <a16:creationId xmlns:a16="http://schemas.microsoft.com/office/drawing/2014/main" id="{7270ADE1-CFED-404E-94D8-130AF7FDB709}"/>
                </a:ext>
              </a:extLst>
            </p:cNvPr>
            <p:cNvSpPr/>
            <p:nvPr/>
          </p:nvSpPr>
          <p:spPr>
            <a:xfrm>
              <a:off x="4194448" y="4173039"/>
              <a:ext cx="1437573" cy="261610"/>
            </a:xfrm>
            <a:prstGeom prst="rect">
              <a:avLst/>
            </a:prstGeom>
          </p:spPr>
          <p:txBody>
            <a:bodyPr wrap="none">
              <a:spAutoFit/>
            </a:bodyPr>
            <a:lstStyle/>
            <a:p>
              <a:r>
                <a:rPr lang="en-US" sz="1100" spc="110" dirty="0">
                  <a:solidFill>
                    <a:srgbClr val="252D3B"/>
                  </a:solidFill>
                  <a:latin typeface="Montserrat" panose="02000505000000020004" pitchFamily="2" charset="77"/>
                </a:rPr>
                <a:t>COST SAVINGS</a:t>
              </a:r>
            </a:p>
          </p:txBody>
        </p:sp>
        <p:pic>
          <p:nvPicPr>
            <p:cNvPr id="16" name="Picture 15">
              <a:extLst>
                <a:ext uri="{FF2B5EF4-FFF2-40B4-BE49-F238E27FC236}">
                  <a16:creationId xmlns:a16="http://schemas.microsoft.com/office/drawing/2014/main" id="{30A3B817-333B-734C-83FC-343C50CA2ED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586476" y="5288144"/>
              <a:ext cx="806945" cy="729167"/>
            </a:xfrm>
            <a:prstGeom prst="rect">
              <a:avLst/>
            </a:prstGeom>
          </p:spPr>
        </p:pic>
        <p:pic>
          <p:nvPicPr>
            <p:cNvPr id="17" name="Picture 16">
              <a:extLst>
                <a:ext uri="{FF2B5EF4-FFF2-40B4-BE49-F238E27FC236}">
                  <a16:creationId xmlns:a16="http://schemas.microsoft.com/office/drawing/2014/main" id="{85FA452D-F067-3346-A5F4-BDAA97E52D87}"/>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3375378" y="5302585"/>
              <a:ext cx="724255" cy="714726"/>
            </a:xfrm>
            <a:prstGeom prst="rect">
              <a:avLst/>
            </a:prstGeom>
          </p:spPr>
        </p:pic>
        <p:sp>
          <p:nvSpPr>
            <p:cNvPr id="18" name="Rectangle 17">
              <a:extLst>
                <a:ext uri="{FF2B5EF4-FFF2-40B4-BE49-F238E27FC236}">
                  <a16:creationId xmlns:a16="http://schemas.microsoft.com/office/drawing/2014/main" id="{3BD69A70-0C3F-CD4F-B95A-434E1DBE45D5}"/>
                </a:ext>
              </a:extLst>
            </p:cNvPr>
            <p:cNvSpPr/>
            <p:nvPr/>
          </p:nvSpPr>
          <p:spPr>
            <a:xfrm>
              <a:off x="1452312" y="5521449"/>
              <a:ext cx="1400704" cy="261610"/>
            </a:xfrm>
            <a:prstGeom prst="rect">
              <a:avLst/>
            </a:prstGeom>
          </p:spPr>
          <p:txBody>
            <a:bodyPr wrap="none">
              <a:spAutoFit/>
            </a:bodyPr>
            <a:lstStyle/>
            <a:p>
              <a:r>
                <a:rPr lang="en-US" sz="1100" spc="110" dirty="0">
                  <a:solidFill>
                    <a:srgbClr val="252D3B"/>
                  </a:solidFill>
                  <a:latin typeface="Montserrat" panose="02000505000000020004" pitchFamily="2" charset="77"/>
                </a:rPr>
                <a:t>FREE UP BEDS</a:t>
              </a:r>
            </a:p>
          </p:txBody>
        </p:sp>
        <p:sp>
          <p:nvSpPr>
            <p:cNvPr id="19" name="Rectangle 18">
              <a:extLst>
                <a:ext uri="{FF2B5EF4-FFF2-40B4-BE49-F238E27FC236}">
                  <a16:creationId xmlns:a16="http://schemas.microsoft.com/office/drawing/2014/main" id="{BE98AB4B-E97A-3F40-B12A-C079139961A1}"/>
                </a:ext>
              </a:extLst>
            </p:cNvPr>
            <p:cNvSpPr/>
            <p:nvPr/>
          </p:nvSpPr>
          <p:spPr>
            <a:xfrm>
              <a:off x="4194448" y="5521449"/>
              <a:ext cx="1929695" cy="430887"/>
            </a:xfrm>
            <a:prstGeom prst="rect">
              <a:avLst/>
            </a:prstGeom>
          </p:spPr>
          <p:txBody>
            <a:bodyPr wrap="none">
              <a:spAutoFit/>
            </a:bodyPr>
            <a:lstStyle/>
            <a:p>
              <a:r>
                <a:rPr lang="en-US" sz="1100" spc="110" dirty="0">
                  <a:solidFill>
                    <a:srgbClr val="252D3B"/>
                  </a:solidFill>
                  <a:latin typeface="Montserrat" panose="02000505000000020004" pitchFamily="2" charset="77"/>
                </a:rPr>
                <a:t>IMPROVED PATIENT </a:t>
              </a:r>
            </a:p>
            <a:p>
              <a:r>
                <a:rPr lang="en-US" sz="1100" spc="110" dirty="0">
                  <a:solidFill>
                    <a:srgbClr val="252D3B"/>
                  </a:solidFill>
                  <a:latin typeface="Montserrat" panose="02000505000000020004" pitchFamily="2" charset="77"/>
                </a:rPr>
                <a:t>WELLBEING</a:t>
              </a:r>
            </a:p>
          </p:txBody>
        </p:sp>
      </p:grpSp>
    </p:spTree>
    <p:extLst>
      <p:ext uri="{BB962C8B-B14F-4D97-AF65-F5344CB8AC3E}">
        <p14:creationId xmlns:p14="http://schemas.microsoft.com/office/powerpoint/2010/main" val="1493598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BA799A0-A44E-AF46-8032-EDEC26834A38}"/>
              </a:ext>
            </a:extLst>
          </p:cNvPr>
          <p:cNvSpPr/>
          <p:nvPr/>
        </p:nvSpPr>
        <p:spPr>
          <a:xfrm>
            <a:off x="0" y="1031919"/>
            <a:ext cx="12192000" cy="58225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2">
            <a:extLst>
              <a:ext uri="{FF2B5EF4-FFF2-40B4-BE49-F238E27FC236}">
                <a16:creationId xmlns:a16="http://schemas.microsoft.com/office/drawing/2014/main" id="{47992DC8-595A-B34B-AA8C-BBA4CFEE0899}"/>
              </a:ext>
            </a:extLst>
          </p:cNvPr>
          <p:cNvSpPr/>
          <p:nvPr/>
        </p:nvSpPr>
        <p:spPr>
          <a:xfrm flipH="1">
            <a:off x="0" y="76207"/>
            <a:ext cx="12233444" cy="2063838"/>
          </a:xfrm>
          <a:custGeom>
            <a:avLst/>
            <a:gdLst>
              <a:gd name="connsiteX0" fmla="*/ 0 w 12212721"/>
              <a:gd name="connsiteY0" fmla="*/ 0 h 1801906"/>
              <a:gd name="connsiteX1" fmla="*/ 12212721 w 12212721"/>
              <a:gd name="connsiteY1" fmla="*/ 0 h 1801906"/>
              <a:gd name="connsiteX2" fmla="*/ 12212721 w 12212721"/>
              <a:gd name="connsiteY2" fmla="*/ 1801906 h 1801906"/>
              <a:gd name="connsiteX3" fmla="*/ 0 w 12212721"/>
              <a:gd name="connsiteY3" fmla="*/ 1801906 h 1801906"/>
              <a:gd name="connsiteX4" fmla="*/ 0 w 12212721"/>
              <a:gd name="connsiteY4" fmla="*/ 0 h 1801906"/>
              <a:gd name="connsiteX0" fmla="*/ 0 w 12212721"/>
              <a:gd name="connsiteY0" fmla="*/ 0 h 1801906"/>
              <a:gd name="connsiteX1" fmla="*/ 12212721 w 12212721"/>
              <a:gd name="connsiteY1" fmla="*/ 0 h 1801906"/>
              <a:gd name="connsiteX2" fmla="*/ 12212721 w 12212721"/>
              <a:gd name="connsiteY2" fmla="*/ 1801906 h 1801906"/>
              <a:gd name="connsiteX3" fmla="*/ 12190309 w 12212721"/>
              <a:gd name="connsiteY3" fmla="*/ 1801906 h 1801906"/>
              <a:gd name="connsiteX4" fmla="*/ 0 w 12212721"/>
              <a:gd name="connsiteY4" fmla="*/ 1801906 h 1801906"/>
              <a:gd name="connsiteX5" fmla="*/ 0 w 12212721"/>
              <a:gd name="connsiteY5" fmla="*/ 0 h 1801906"/>
              <a:gd name="connsiteX0" fmla="*/ 0 w 12212721"/>
              <a:gd name="connsiteY0" fmla="*/ 0 h 2692400"/>
              <a:gd name="connsiteX1" fmla="*/ 12212721 w 12212721"/>
              <a:gd name="connsiteY1" fmla="*/ 0 h 2692400"/>
              <a:gd name="connsiteX2" fmla="*/ 12212721 w 12212721"/>
              <a:gd name="connsiteY2" fmla="*/ 1801906 h 2692400"/>
              <a:gd name="connsiteX3" fmla="*/ 12190309 w 12212721"/>
              <a:gd name="connsiteY3" fmla="*/ 1801906 h 2692400"/>
              <a:gd name="connsiteX4" fmla="*/ 0 w 12212721"/>
              <a:gd name="connsiteY4" fmla="*/ 1801906 h 2692400"/>
              <a:gd name="connsiteX5" fmla="*/ 0 w 12212721"/>
              <a:gd name="connsiteY5" fmla="*/ 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2721" h="2692400">
                <a:moveTo>
                  <a:pt x="0" y="0"/>
                </a:moveTo>
                <a:lnTo>
                  <a:pt x="12212721" y="0"/>
                </a:lnTo>
                <a:lnTo>
                  <a:pt x="12212721" y="1801906"/>
                </a:lnTo>
                <a:lnTo>
                  <a:pt x="12190309" y="1801906"/>
                </a:lnTo>
                <a:cubicBezTo>
                  <a:pt x="8987485" y="3805518"/>
                  <a:pt x="4063436" y="1801906"/>
                  <a:pt x="0" y="1801906"/>
                </a:cubicBezTo>
                <a:lnTo>
                  <a:pt x="0" y="0"/>
                </a:lnTo>
                <a:close/>
              </a:path>
            </a:pathLst>
          </a:custGeom>
          <a:solidFill>
            <a:srgbClr val="62BCBC">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2">
            <a:extLst>
              <a:ext uri="{FF2B5EF4-FFF2-40B4-BE49-F238E27FC236}">
                <a16:creationId xmlns:a16="http://schemas.microsoft.com/office/drawing/2014/main" id="{519AF7D0-B0DE-424F-B3C7-5E662A5419D9}"/>
              </a:ext>
            </a:extLst>
          </p:cNvPr>
          <p:cNvSpPr/>
          <p:nvPr/>
        </p:nvSpPr>
        <p:spPr>
          <a:xfrm flipH="1">
            <a:off x="-1" y="-53464"/>
            <a:ext cx="12212721" cy="2117302"/>
          </a:xfrm>
          <a:custGeom>
            <a:avLst/>
            <a:gdLst>
              <a:gd name="connsiteX0" fmla="*/ 0 w 12212721"/>
              <a:gd name="connsiteY0" fmla="*/ 0 h 1801906"/>
              <a:gd name="connsiteX1" fmla="*/ 12212721 w 12212721"/>
              <a:gd name="connsiteY1" fmla="*/ 0 h 1801906"/>
              <a:gd name="connsiteX2" fmla="*/ 12212721 w 12212721"/>
              <a:gd name="connsiteY2" fmla="*/ 1801906 h 1801906"/>
              <a:gd name="connsiteX3" fmla="*/ 0 w 12212721"/>
              <a:gd name="connsiteY3" fmla="*/ 1801906 h 1801906"/>
              <a:gd name="connsiteX4" fmla="*/ 0 w 12212721"/>
              <a:gd name="connsiteY4" fmla="*/ 0 h 1801906"/>
              <a:gd name="connsiteX0" fmla="*/ 0 w 12212721"/>
              <a:gd name="connsiteY0" fmla="*/ 0 h 1801906"/>
              <a:gd name="connsiteX1" fmla="*/ 12212721 w 12212721"/>
              <a:gd name="connsiteY1" fmla="*/ 0 h 1801906"/>
              <a:gd name="connsiteX2" fmla="*/ 12212721 w 12212721"/>
              <a:gd name="connsiteY2" fmla="*/ 1801906 h 1801906"/>
              <a:gd name="connsiteX3" fmla="*/ 12190309 w 12212721"/>
              <a:gd name="connsiteY3" fmla="*/ 1801906 h 1801906"/>
              <a:gd name="connsiteX4" fmla="*/ 0 w 12212721"/>
              <a:gd name="connsiteY4" fmla="*/ 1801906 h 1801906"/>
              <a:gd name="connsiteX5" fmla="*/ 0 w 12212721"/>
              <a:gd name="connsiteY5" fmla="*/ 0 h 1801906"/>
              <a:gd name="connsiteX0" fmla="*/ 0 w 12212721"/>
              <a:gd name="connsiteY0" fmla="*/ 0 h 2692400"/>
              <a:gd name="connsiteX1" fmla="*/ 12212721 w 12212721"/>
              <a:gd name="connsiteY1" fmla="*/ 0 h 2692400"/>
              <a:gd name="connsiteX2" fmla="*/ 12212721 w 12212721"/>
              <a:gd name="connsiteY2" fmla="*/ 1801906 h 2692400"/>
              <a:gd name="connsiteX3" fmla="*/ 12190309 w 12212721"/>
              <a:gd name="connsiteY3" fmla="*/ 1801906 h 2692400"/>
              <a:gd name="connsiteX4" fmla="*/ 0 w 12212721"/>
              <a:gd name="connsiteY4" fmla="*/ 1801906 h 2692400"/>
              <a:gd name="connsiteX5" fmla="*/ 0 w 12212721"/>
              <a:gd name="connsiteY5" fmla="*/ 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2721" h="2692400">
                <a:moveTo>
                  <a:pt x="0" y="0"/>
                </a:moveTo>
                <a:lnTo>
                  <a:pt x="12212721" y="0"/>
                </a:lnTo>
                <a:lnTo>
                  <a:pt x="12212721" y="1801906"/>
                </a:lnTo>
                <a:lnTo>
                  <a:pt x="12190309" y="1801906"/>
                </a:lnTo>
                <a:cubicBezTo>
                  <a:pt x="8987485" y="3805518"/>
                  <a:pt x="4063436" y="1801906"/>
                  <a:pt x="0" y="1801906"/>
                </a:cubicBez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t="-60732"/>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2">
            <a:extLst>
              <a:ext uri="{FF2B5EF4-FFF2-40B4-BE49-F238E27FC236}">
                <a16:creationId xmlns:a16="http://schemas.microsoft.com/office/drawing/2014/main" id="{9F8BE368-B7FC-2149-A20A-19B73733BBC6}"/>
              </a:ext>
            </a:extLst>
          </p:cNvPr>
          <p:cNvSpPr/>
          <p:nvPr/>
        </p:nvSpPr>
        <p:spPr>
          <a:xfrm flipH="1">
            <a:off x="-5182" y="-94277"/>
            <a:ext cx="12212720" cy="2185562"/>
          </a:xfrm>
          <a:custGeom>
            <a:avLst/>
            <a:gdLst>
              <a:gd name="connsiteX0" fmla="*/ 0 w 12212721"/>
              <a:gd name="connsiteY0" fmla="*/ 0 h 1801906"/>
              <a:gd name="connsiteX1" fmla="*/ 12212721 w 12212721"/>
              <a:gd name="connsiteY1" fmla="*/ 0 h 1801906"/>
              <a:gd name="connsiteX2" fmla="*/ 12212721 w 12212721"/>
              <a:gd name="connsiteY2" fmla="*/ 1801906 h 1801906"/>
              <a:gd name="connsiteX3" fmla="*/ 0 w 12212721"/>
              <a:gd name="connsiteY3" fmla="*/ 1801906 h 1801906"/>
              <a:gd name="connsiteX4" fmla="*/ 0 w 12212721"/>
              <a:gd name="connsiteY4" fmla="*/ 0 h 1801906"/>
              <a:gd name="connsiteX0" fmla="*/ 0 w 12212721"/>
              <a:gd name="connsiteY0" fmla="*/ 0 h 1801906"/>
              <a:gd name="connsiteX1" fmla="*/ 12212721 w 12212721"/>
              <a:gd name="connsiteY1" fmla="*/ 0 h 1801906"/>
              <a:gd name="connsiteX2" fmla="*/ 12212721 w 12212721"/>
              <a:gd name="connsiteY2" fmla="*/ 1801906 h 1801906"/>
              <a:gd name="connsiteX3" fmla="*/ 12190309 w 12212721"/>
              <a:gd name="connsiteY3" fmla="*/ 1801906 h 1801906"/>
              <a:gd name="connsiteX4" fmla="*/ 0 w 12212721"/>
              <a:gd name="connsiteY4" fmla="*/ 1801906 h 1801906"/>
              <a:gd name="connsiteX5" fmla="*/ 0 w 12212721"/>
              <a:gd name="connsiteY5" fmla="*/ 0 h 1801906"/>
              <a:gd name="connsiteX0" fmla="*/ 0 w 12212721"/>
              <a:gd name="connsiteY0" fmla="*/ 0 h 2692400"/>
              <a:gd name="connsiteX1" fmla="*/ 12212721 w 12212721"/>
              <a:gd name="connsiteY1" fmla="*/ 0 h 2692400"/>
              <a:gd name="connsiteX2" fmla="*/ 12212721 w 12212721"/>
              <a:gd name="connsiteY2" fmla="*/ 1801906 h 2692400"/>
              <a:gd name="connsiteX3" fmla="*/ 12190309 w 12212721"/>
              <a:gd name="connsiteY3" fmla="*/ 1801906 h 2692400"/>
              <a:gd name="connsiteX4" fmla="*/ 0 w 12212721"/>
              <a:gd name="connsiteY4" fmla="*/ 1801906 h 2692400"/>
              <a:gd name="connsiteX5" fmla="*/ 0 w 12212721"/>
              <a:gd name="connsiteY5" fmla="*/ 0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2721" h="2692400">
                <a:moveTo>
                  <a:pt x="0" y="0"/>
                </a:moveTo>
                <a:lnTo>
                  <a:pt x="12212721" y="0"/>
                </a:lnTo>
                <a:lnTo>
                  <a:pt x="12212721" y="1801906"/>
                </a:lnTo>
                <a:lnTo>
                  <a:pt x="12190309" y="1801906"/>
                </a:lnTo>
                <a:cubicBezTo>
                  <a:pt x="8987485" y="3805518"/>
                  <a:pt x="4063436" y="1801906"/>
                  <a:pt x="0" y="1801906"/>
                </a:cubicBezTo>
                <a:lnTo>
                  <a:pt x="0" y="0"/>
                </a:lnTo>
                <a:close/>
              </a:path>
            </a:pathLst>
          </a:custGeom>
          <a:solidFill>
            <a:srgbClr val="242E3D">
              <a:alpha val="8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1AE93F5-05CD-4440-86D5-3E9225AC24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2004" y="720542"/>
            <a:ext cx="1734929" cy="555924"/>
          </a:xfrm>
          <a:prstGeom prst="rect">
            <a:avLst/>
          </a:prstGeom>
        </p:spPr>
      </p:pic>
      <p:sp>
        <p:nvSpPr>
          <p:cNvPr id="11" name="TextBox 10">
            <a:extLst>
              <a:ext uri="{FF2B5EF4-FFF2-40B4-BE49-F238E27FC236}">
                <a16:creationId xmlns:a16="http://schemas.microsoft.com/office/drawing/2014/main" id="{7550A931-F727-F84A-A329-66DEE1487BA0}"/>
              </a:ext>
            </a:extLst>
          </p:cNvPr>
          <p:cNvSpPr txBox="1"/>
          <p:nvPr/>
        </p:nvSpPr>
        <p:spPr>
          <a:xfrm>
            <a:off x="1202004" y="4568603"/>
            <a:ext cx="2332362" cy="1079398"/>
          </a:xfrm>
          <a:prstGeom prst="rect">
            <a:avLst/>
          </a:prstGeom>
          <a:noFill/>
        </p:spPr>
        <p:txBody>
          <a:bodyPr wrap="square" rtlCol="0">
            <a:spAutoFit/>
          </a:bodyPr>
          <a:lstStyle/>
          <a:p>
            <a:pPr algn="ctr">
              <a:lnSpc>
                <a:spcPct val="110000"/>
              </a:lnSpc>
            </a:pPr>
            <a:r>
              <a:rPr lang="en-AU" sz="1200" dirty="0">
                <a:solidFill>
                  <a:srgbClr val="252D3B"/>
                </a:solidFill>
                <a:latin typeface="Montserrat" panose="02000505000000020004" pitchFamily="2" charset="77"/>
              </a:rPr>
              <a:t>SA Homegrown innovation</a:t>
            </a:r>
          </a:p>
          <a:p>
            <a:pPr algn="ctr">
              <a:lnSpc>
                <a:spcPct val="110000"/>
              </a:lnSpc>
            </a:pPr>
            <a:endParaRPr lang="en-AU" sz="1200" dirty="0">
              <a:solidFill>
                <a:srgbClr val="252D3B"/>
              </a:solidFill>
              <a:latin typeface="Montserrat" panose="02000505000000020004" pitchFamily="2" charset="77"/>
            </a:endParaRPr>
          </a:p>
          <a:p>
            <a:pPr algn="ctr">
              <a:lnSpc>
                <a:spcPct val="110000"/>
              </a:lnSpc>
            </a:pPr>
            <a:endParaRPr lang="en-AU" sz="1200" dirty="0">
              <a:solidFill>
                <a:srgbClr val="252D3B"/>
              </a:solidFill>
              <a:latin typeface="Montserrat" panose="02000505000000020004" pitchFamily="2" charset="77"/>
            </a:endParaRPr>
          </a:p>
          <a:p>
            <a:pPr algn="ctr">
              <a:lnSpc>
                <a:spcPct val="110000"/>
              </a:lnSpc>
            </a:pPr>
            <a:r>
              <a:rPr lang="en-AU" sz="1200" dirty="0">
                <a:solidFill>
                  <a:srgbClr val="252D3B"/>
                </a:solidFill>
                <a:latin typeface="Montserrat" panose="02000505000000020004" pitchFamily="2" charset="77"/>
              </a:rPr>
              <a:t>Design thinking/agile </a:t>
            </a:r>
          </a:p>
          <a:p>
            <a:pPr algn="ctr">
              <a:lnSpc>
                <a:spcPct val="110000"/>
              </a:lnSpc>
            </a:pPr>
            <a:endParaRPr lang="en-AU" sz="1100" dirty="0">
              <a:solidFill>
                <a:srgbClr val="62BCBC"/>
              </a:solidFill>
              <a:latin typeface="Montserrat" panose="02000505000000020004" pitchFamily="2" charset="77"/>
            </a:endParaRPr>
          </a:p>
        </p:txBody>
      </p:sp>
      <p:sp>
        <p:nvSpPr>
          <p:cNvPr id="14" name="TextBox 13">
            <a:extLst>
              <a:ext uri="{FF2B5EF4-FFF2-40B4-BE49-F238E27FC236}">
                <a16:creationId xmlns:a16="http://schemas.microsoft.com/office/drawing/2014/main" id="{A18B1D3C-30F9-A346-9892-F574870EAAF1}"/>
              </a:ext>
            </a:extLst>
          </p:cNvPr>
          <p:cNvSpPr txBox="1"/>
          <p:nvPr/>
        </p:nvSpPr>
        <p:spPr>
          <a:xfrm>
            <a:off x="5965544" y="4568603"/>
            <a:ext cx="2332362" cy="282706"/>
          </a:xfrm>
          <a:prstGeom prst="rect">
            <a:avLst/>
          </a:prstGeom>
          <a:noFill/>
        </p:spPr>
        <p:txBody>
          <a:bodyPr wrap="square" rtlCol="0">
            <a:spAutoFit/>
          </a:bodyPr>
          <a:lstStyle/>
          <a:p>
            <a:pPr algn="ctr">
              <a:lnSpc>
                <a:spcPct val="110000"/>
              </a:lnSpc>
            </a:pPr>
            <a:r>
              <a:rPr lang="en-AU" sz="1200" dirty="0">
                <a:solidFill>
                  <a:srgbClr val="252D3B"/>
                </a:solidFill>
                <a:latin typeface="Montserrat" panose="02000505000000020004" pitchFamily="2" charset="77"/>
              </a:rPr>
              <a:t>HIPS as foundation</a:t>
            </a:r>
          </a:p>
        </p:txBody>
      </p:sp>
      <p:sp>
        <p:nvSpPr>
          <p:cNvPr id="16" name="TextBox 15">
            <a:extLst>
              <a:ext uri="{FF2B5EF4-FFF2-40B4-BE49-F238E27FC236}">
                <a16:creationId xmlns:a16="http://schemas.microsoft.com/office/drawing/2014/main" id="{5E505BAD-9FB8-004E-8B95-D7F81C4926EA}"/>
              </a:ext>
            </a:extLst>
          </p:cNvPr>
          <p:cNvSpPr txBox="1"/>
          <p:nvPr/>
        </p:nvSpPr>
        <p:spPr>
          <a:xfrm>
            <a:off x="8486222" y="4568603"/>
            <a:ext cx="2332362" cy="1095236"/>
          </a:xfrm>
          <a:prstGeom prst="rect">
            <a:avLst/>
          </a:prstGeom>
          <a:noFill/>
        </p:spPr>
        <p:txBody>
          <a:bodyPr wrap="square" rtlCol="0">
            <a:spAutoFit/>
          </a:bodyPr>
          <a:lstStyle/>
          <a:p>
            <a:pPr algn="ctr">
              <a:lnSpc>
                <a:spcPct val="110000"/>
              </a:lnSpc>
            </a:pPr>
            <a:r>
              <a:rPr lang="en-AU" sz="1200" dirty="0">
                <a:solidFill>
                  <a:srgbClr val="252D3B"/>
                </a:solidFill>
                <a:latin typeface="Montserrat" panose="02000505000000020004" pitchFamily="2" charset="77"/>
              </a:rPr>
              <a:t>SA leading the way -</a:t>
            </a:r>
            <a:br>
              <a:rPr lang="en-AU" sz="1200" dirty="0">
                <a:solidFill>
                  <a:srgbClr val="252D3B"/>
                </a:solidFill>
                <a:latin typeface="Montserrat" panose="02000505000000020004" pitchFamily="2" charset="77"/>
              </a:rPr>
            </a:br>
            <a:r>
              <a:rPr lang="en-AU" sz="1200" dirty="0">
                <a:solidFill>
                  <a:srgbClr val="252D3B"/>
                </a:solidFill>
                <a:latin typeface="Montserrat" panose="02000505000000020004" pitchFamily="2" charset="77"/>
              </a:rPr>
              <a:t> Export to other states</a:t>
            </a:r>
          </a:p>
          <a:p>
            <a:pPr algn="ctr">
              <a:lnSpc>
                <a:spcPct val="110000"/>
              </a:lnSpc>
            </a:pPr>
            <a:endParaRPr lang="en-AU" sz="1200" dirty="0">
              <a:solidFill>
                <a:srgbClr val="252D3B"/>
              </a:solidFill>
              <a:latin typeface="Montserrat" panose="02000505000000020004" pitchFamily="2" charset="77"/>
            </a:endParaRPr>
          </a:p>
          <a:p>
            <a:pPr algn="ctr">
              <a:lnSpc>
                <a:spcPct val="110000"/>
              </a:lnSpc>
            </a:pPr>
            <a:r>
              <a:rPr lang="en-AU" sz="1200" dirty="0">
                <a:solidFill>
                  <a:srgbClr val="252D3B"/>
                </a:solidFill>
                <a:latin typeface="Montserrat" panose="02000505000000020004" pitchFamily="2" charset="77"/>
              </a:rPr>
              <a:t>More than 800 sites connected to HIPS</a:t>
            </a:r>
          </a:p>
        </p:txBody>
      </p:sp>
      <p:sp>
        <p:nvSpPr>
          <p:cNvPr id="18" name="TextBox 17">
            <a:extLst>
              <a:ext uri="{FF2B5EF4-FFF2-40B4-BE49-F238E27FC236}">
                <a16:creationId xmlns:a16="http://schemas.microsoft.com/office/drawing/2014/main" id="{AF624AF1-7A13-6246-87C2-35A320D5EB93}"/>
              </a:ext>
            </a:extLst>
          </p:cNvPr>
          <p:cNvSpPr txBox="1"/>
          <p:nvPr/>
        </p:nvSpPr>
        <p:spPr>
          <a:xfrm>
            <a:off x="3579776" y="4568603"/>
            <a:ext cx="2332362" cy="485839"/>
          </a:xfrm>
          <a:prstGeom prst="rect">
            <a:avLst/>
          </a:prstGeom>
          <a:noFill/>
        </p:spPr>
        <p:txBody>
          <a:bodyPr wrap="square" rtlCol="0">
            <a:spAutoFit/>
          </a:bodyPr>
          <a:lstStyle/>
          <a:p>
            <a:pPr algn="ctr">
              <a:lnSpc>
                <a:spcPct val="110000"/>
              </a:lnSpc>
            </a:pPr>
            <a:r>
              <a:rPr lang="en-AU" sz="1200" dirty="0">
                <a:solidFill>
                  <a:srgbClr val="252D3B"/>
                </a:solidFill>
                <a:latin typeface="Montserrat" panose="02000505000000020004" pitchFamily="2" charset="77"/>
              </a:rPr>
              <a:t>Designed with you, </a:t>
            </a:r>
            <a:br>
              <a:rPr lang="en-AU" sz="1200" dirty="0">
                <a:solidFill>
                  <a:srgbClr val="252D3B"/>
                </a:solidFill>
                <a:latin typeface="Montserrat" panose="02000505000000020004" pitchFamily="2" charset="77"/>
              </a:rPr>
            </a:br>
            <a:r>
              <a:rPr lang="en-AU" sz="1200" dirty="0">
                <a:solidFill>
                  <a:srgbClr val="252D3B"/>
                </a:solidFill>
                <a:latin typeface="Montserrat" panose="02000505000000020004" pitchFamily="2" charset="77"/>
              </a:rPr>
              <a:t>the clinicians</a:t>
            </a:r>
          </a:p>
        </p:txBody>
      </p:sp>
      <p:pic>
        <p:nvPicPr>
          <p:cNvPr id="19" name="Picture 18">
            <a:extLst>
              <a:ext uri="{FF2B5EF4-FFF2-40B4-BE49-F238E27FC236}">
                <a16:creationId xmlns:a16="http://schemas.microsoft.com/office/drawing/2014/main" id="{7DE6A5CC-0B60-F54E-B8DB-D2AEA27D0F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75564" y="3343695"/>
            <a:ext cx="985242" cy="1095782"/>
          </a:xfrm>
          <a:prstGeom prst="rect">
            <a:avLst/>
          </a:prstGeom>
        </p:spPr>
      </p:pic>
      <p:pic>
        <p:nvPicPr>
          <p:cNvPr id="21" name="Picture 20" descr="A picture containing arch&#10;&#10;Description automatically generated">
            <a:extLst>
              <a:ext uri="{FF2B5EF4-FFF2-40B4-BE49-F238E27FC236}">
                <a16:creationId xmlns:a16="http://schemas.microsoft.com/office/drawing/2014/main" id="{F42BF556-3E53-A441-9C30-0779CCC7333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37670" y="3343695"/>
            <a:ext cx="985711" cy="990519"/>
          </a:xfrm>
          <a:prstGeom prst="rect">
            <a:avLst/>
          </a:prstGeom>
        </p:spPr>
      </p:pic>
      <p:pic>
        <p:nvPicPr>
          <p:cNvPr id="23" name="Picture 22" descr="A picture containing arch, building&#10;&#10;Description automatically generated">
            <a:extLst>
              <a:ext uri="{FF2B5EF4-FFF2-40B4-BE49-F238E27FC236}">
                <a16:creationId xmlns:a16="http://schemas.microsoft.com/office/drawing/2014/main" id="{48FB2230-6194-4145-896B-FE1A3EB99BC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00245" y="3343695"/>
            <a:ext cx="990519" cy="990519"/>
          </a:xfrm>
          <a:prstGeom prst="rect">
            <a:avLst/>
          </a:prstGeom>
        </p:spPr>
      </p:pic>
      <p:pic>
        <p:nvPicPr>
          <p:cNvPr id="29" name="Picture 28">
            <a:extLst>
              <a:ext uri="{FF2B5EF4-FFF2-40B4-BE49-F238E27FC236}">
                <a16:creationId xmlns:a16="http://schemas.microsoft.com/office/drawing/2014/main" id="{6A7D2C18-FFD1-BE47-B7F2-82E13A63B1D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67629" y="3343695"/>
            <a:ext cx="1210525" cy="1095237"/>
          </a:xfrm>
          <a:prstGeom prst="rect">
            <a:avLst/>
          </a:prstGeom>
        </p:spPr>
      </p:pic>
      <p:sp>
        <p:nvSpPr>
          <p:cNvPr id="2" name="Rectangle 1">
            <a:extLst>
              <a:ext uri="{FF2B5EF4-FFF2-40B4-BE49-F238E27FC236}">
                <a16:creationId xmlns:a16="http://schemas.microsoft.com/office/drawing/2014/main" id="{05390DAE-AA71-6F4A-8D79-5230F201C8EE}"/>
              </a:ext>
            </a:extLst>
          </p:cNvPr>
          <p:cNvSpPr/>
          <p:nvPr/>
        </p:nvSpPr>
        <p:spPr>
          <a:xfrm>
            <a:off x="0" y="6723931"/>
            <a:ext cx="12192000" cy="177988"/>
          </a:xfrm>
          <a:prstGeom prst="rect">
            <a:avLst/>
          </a:prstGeom>
          <a:solidFill>
            <a:srgbClr val="252D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93291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indoor&#10;&#10;Description automatically generated">
            <a:extLst>
              <a:ext uri="{FF2B5EF4-FFF2-40B4-BE49-F238E27FC236}">
                <a16:creationId xmlns:a16="http://schemas.microsoft.com/office/drawing/2014/main" id="{C33AFEFB-BAC9-AA42-AC0A-D5D3D9F623F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1980" cy="6858010"/>
          </a:xfrm>
          <a:prstGeom prst="rect">
            <a:avLst/>
          </a:prstGeom>
        </p:spPr>
      </p:pic>
      <p:sp>
        <p:nvSpPr>
          <p:cNvPr id="3" name="Rectangle 2">
            <a:extLst>
              <a:ext uri="{FF2B5EF4-FFF2-40B4-BE49-F238E27FC236}">
                <a16:creationId xmlns:a16="http://schemas.microsoft.com/office/drawing/2014/main" id="{92F8BAB1-173A-9C43-8B4C-FC469B3FC1B1}"/>
              </a:ext>
            </a:extLst>
          </p:cNvPr>
          <p:cNvSpPr/>
          <p:nvPr/>
        </p:nvSpPr>
        <p:spPr>
          <a:xfrm>
            <a:off x="0" y="0"/>
            <a:ext cx="12191980" cy="6858000"/>
          </a:xfrm>
          <a:prstGeom prst="rect">
            <a:avLst/>
          </a:prstGeom>
          <a:solidFill>
            <a:srgbClr val="252D3B">
              <a:alpha val="94000"/>
            </a:srgbClr>
          </a:solidFill>
          <a:ln>
            <a:solidFill>
              <a:srgbClr val="252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1E69DDF-7D43-0D48-BF29-F699812D2F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56775" y="2839657"/>
            <a:ext cx="3678450" cy="1178687"/>
          </a:xfrm>
          <a:prstGeom prst="rect">
            <a:avLst/>
          </a:prstGeom>
        </p:spPr>
      </p:pic>
    </p:spTree>
    <p:extLst>
      <p:ext uri="{BB962C8B-B14F-4D97-AF65-F5344CB8AC3E}">
        <p14:creationId xmlns:p14="http://schemas.microsoft.com/office/powerpoint/2010/main" val="2180894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2685</TotalTime>
  <Words>333</Words>
  <Application>Microsoft Macintosh PowerPoint</Application>
  <PresentationFormat>Widescreen</PresentationFormat>
  <Paragraphs>65</Paragraphs>
  <Slides>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Calibri</vt:lpstr>
      <vt:lpstr>Montserrat Light</vt:lpstr>
      <vt:lpstr>Arial</vt:lpstr>
      <vt:lpstr>Montserrat</vt:lpstr>
      <vt:lpstr>Montserrat Medium</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Perri Rodda</dc:creator>
  <cp:lastModifiedBy>Claudia Antoinette Watson</cp:lastModifiedBy>
  <cp:revision>83</cp:revision>
  <dcterms:created xsi:type="dcterms:W3CDTF">2019-09-13T06:30:47Z</dcterms:created>
  <dcterms:modified xsi:type="dcterms:W3CDTF">2019-09-24T03:29:04Z</dcterms:modified>
</cp:coreProperties>
</file>